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1" r:id="rId13"/>
    <p:sldId id="273" r:id="rId14"/>
    <p:sldId id="274" r:id="rId15"/>
    <p:sldId id="275" r:id="rId16"/>
    <p:sldId id="279" r:id="rId17"/>
    <p:sldId id="380" r:id="rId18"/>
    <p:sldId id="281" r:id="rId19"/>
    <p:sldId id="286" r:id="rId20"/>
    <p:sldId id="289" r:id="rId21"/>
    <p:sldId id="381" r:id="rId22"/>
    <p:sldId id="290" r:id="rId23"/>
    <p:sldId id="291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5" r:id="rId35"/>
    <p:sldId id="306" r:id="rId36"/>
    <p:sldId id="307" r:id="rId37"/>
    <p:sldId id="382" r:id="rId38"/>
    <p:sldId id="311" r:id="rId39"/>
    <p:sldId id="313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7" r:id="rId83"/>
    <p:sldId id="368" r:id="rId84"/>
    <p:sldId id="379" r:id="rId85"/>
    <p:sldId id="378" r:id="rId86"/>
    <p:sldId id="366" r:id="rId87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550" autoAdjust="0"/>
  </p:normalViewPr>
  <p:slideViewPr>
    <p:cSldViewPr>
      <p:cViewPr varScale="1">
        <p:scale>
          <a:sx n="140" d="100"/>
          <a:sy n="140" d="100"/>
        </p:scale>
        <p:origin x="49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230E7-9AC0-4D04-BC3C-3CB2B70F0577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BC5BD-BC62-4034-B2E0-40A21E611D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3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A5E93-1134-4CF4-B176-2F18DECB02C1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97B06-7F88-49D2-99F1-E61575770A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938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8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Local minima</a:t>
            </a:r>
            <a:r>
              <a:rPr lang="ko-KR" altLang="en-US" smtClean="0"/>
              <a:t>가 고차원</a:t>
            </a:r>
            <a:r>
              <a:rPr lang="ko-KR" altLang="en-US" baseline="0" smtClean="0"/>
              <a:t> 공간에서는 발생하기 힘든 경우이다</a:t>
            </a:r>
            <a:r>
              <a:rPr lang="en-US" altLang="ko-KR" baseline="0" smtClean="0"/>
              <a:t>.</a:t>
            </a:r>
            <a:r>
              <a:rPr lang="ko-KR" altLang="en-US" baseline="0" smtClean="0"/>
              <a:t>라고 주장하는 글도 있다</a:t>
            </a:r>
            <a:r>
              <a:rPr lang="en-US" altLang="ko-KR" baseline="0" smtClean="0"/>
              <a:t>.(</a:t>
            </a:r>
            <a:r>
              <a:rPr lang="ko-KR" altLang="en-US" baseline="0" smtClean="0"/>
              <a:t>정식 논문 </a:t>
            </a:r>
            <a:r>
              <a:rPr lang="en-US" altLang="ko-KR" baseline="0" smtClean="0"/>
              <a:t>x)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2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2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p(rho): friction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마찰 계수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82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차 미분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3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 미분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8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강의에서 예시</a:t>
            </a:r>
            <a:r>
              <a:rPr lang="en-US" altLang="ko-KR" smtClean="0"/>
              <a:t>:</a:t>
            </a:r>
            <a:r>
              <a:rPr lang="en-US" altLang="ko-KR" baseline="0" smtClean="0"/>
              <a:t> </a:t>
            </a:r>
            <a:r>
              <a:rPr lang="en-US" altLang="ko-KR" smtClean="0"/>
              <a:t>10</a:t>
            </a:r>
            <a:r>
              <a:rPr lang="ko-KR" altLang="en-US" smtClean="0"/>
              <a:t>개의 </a:t>
            </a:r>
            <a:r>
              <a:rPr lang="en-US" altLang="ko-KR" smtClean="0"/>
              <a:t>Model</a:t>
            </a:r>
            <a:r>
              <a:rPr lang="ko-KR" altLang="en-US" smtClean="0"/>
              <a:t>의 </a:t>
            </a:r>
            <a:r>
              <a:rPr lang="en-US" altLang="ko-KR" smtClean="0"/>
              <a:t>result</a:t>
            </a:r>
            <a:r>
              <a:rPr lang="ko-KR" altLang="en-US" smtClean="0"/>
              <a:t>를 평균을 내서 예측</a:t>
            </a:r>
            <a:r>
              <a:rPr lang="en-US" altLang="ko-KR" smtClean="0"/>
              <a:t>.</a:t>
            </a:r>
          </a:p>
          <a:p>
            <a:endParaRPr lang="en-US" altLang="ko-KR" sz="1200" smtClean="0"/>
          </a:p>
          <a:p>
            <a:r>
              <a:rPr lang="ko-KR" altLang="en-US" sz="1200" smtClean="0"/>
              <a:t>질문</a:t>
            </a:r>
            <a:r>
              <a:rPr lang="en-US" altLang="ko-KR" sz="1200" smtClean="0"/>
              <a:t>: </a:t>
            </a:r>
            <a:r>
              <a:rPr lang="ko-KR" altLang="en-US" sz="1200" smtClean="0"/>
              <a:t>앙상블할 때 하이퍼파라미터가 같은가?</a:t>
            </a:r>
            <a:endParaRPr lang="en-US" altLang="ko-KR" sz="1200" smtClean="0"/>
          </a:p>
          <a:p>
            <a:r>
              <a:rPr lang="ko-KR" altLang="en-US" sz="1200" smtClean="0"/>
              <a:t>답변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다를 수 있다</a:t>
            </a:r>
            <a:r>
              <a:rPr lang="en-US" altLang="ko-KR" sz="1200" smtClean="0"/>
              <a:t>.</a:t>
            </a:r>
            <a:endParaRPr lang="ko-KR" altLang="en-US" sz="1200" smtClean="0"/>
          </a:p>
          <a:p>
            <a:r>
              <a:rPr lang="en-US" altLang="ko-KR" sz="1200" smtClean="0"/>
              <a:t>Model Size</a:t>
            </a:r>
            <a:r>
              <a:rPr lang="ko-KR" altLang="en-US" sz="1200" smtClean="0"/>
              <a:t>, </a:t>
            </a:r>
            <a:r>
              <a:rPr lang="en-US" altLang="ko-KR" sz="1200" smtClean="0"/>
              <a:t>Learning Rate</a:t>
            </a:r>
            <a:r>
              <a:rPr lang="ko-KR" altLang="en-US" sz="1200" smtClean="0"/>
              <a:t>, </a:t>
            </a:r>
            <a:r>
              <a:rPr lang="en-US" altLang="ko-KR" sz="1200" smtClean="0"/>
              <a:t>Regularization</a:t>
            </a:r>
            <a:r>
              <a:rPr lang="ko-KR" altLang="en-US" sz="1200" smtClean="0"/>
              <a:t>등을 다르게 하면 </a:t>
            </a:r>
            <a:endParaRPr lang="en-US" altLang="ko-KR" sz="1200" smtClean="0"/>
          </a:p>
          <a:p>
            <a:r>
              <a:rPr lang="ko-KR" altLang="en-US" sz="1200" smtClean="0"/>
              <a:t>다른 정확도가 나올 수도 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1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0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8149" y="106059"/>
            <a:ext cx="83277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32AB1A4F-FED2-4837-9A4E-FF191CBE8D5B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2772517E-9CFB-4208-A9A9-CEA8F6F02C0D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75297AC8-A949-45CE-BCED-CB4A88A7FE5E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3CD678EB-731A-494F-B625-B8FF64EDEE78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63A20508-D8AE-42DA-B772-1811CD4D5505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574" y="145286"/>
            <a:ext cx="390842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434" y="1014856"/>
            <a:ext cx="8151130" cy="2509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smtClean="0"/>
              <a:t>AI Robotics KR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5" y="4709660"/>
            <a:ext cx="449072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fld id="{05945795-9A68-4D9D-9432-FDFE6F97813E}" type="datetime1">
              <a:rPr lang="ko-KR" altLang="en-US" spc="-40" smtClean="0"/>
              <a:t>2019-09-02</a:t>
            </a:fld>
            <a:endParaRPr spc="-4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843863" y="4713450"/>
            <a:ext cx="399415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0805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rkpgmr.tistory.com/m/148" TargetMode="Externa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50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7.png"/><Relationship Id="rId4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4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jpg"/><Relationship Id="rId7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6.jp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qbxlvnf11&amp;logNo=221449297033&amp;proxyReferer=https://www.google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sjsj92.tistory.com/40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sw4r&amp;logNo=221475376608&amp;parentCategoryNo=&amp;categoryNo=&amp;viewDate=&amp;isShowPopularPosts=false&amp;from=postView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mited-memory_BFG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arkpgmr.tistory.com/14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3.png"/><Relationship Id="rId3" Type="http://schemas.openxmlformats.org/officeDocument/2006/relationships/image" Target="../media/image115.png"/><Relationship Id="rId7" Type="http://schemas.openxmlformats.org/officeDocument/2006/relationships/image" Target="../media/image97.png"/><Relationship Id="rId12" Type="http://schemas.openxmlformats.org/officeDocument/2006/relationships/image" Target="../media/image107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18.png"/><Relationship Id="rId5" Type="http://schemas.openxmlformats.org/officeDocument/2006/relationships/image" Target="../media/image92.png"/><Relationship Id="rId15" Type="http://schemas.openxmlformats.org/officeDocument/2006/relationships/hyperlink" Target="https://www.youtube.com/watch?v=5t1E3LZ3FDY&amp;list=PL1Kb3QTCLIVtyOuMgyVgT-OeW0PYXl3j5&amp;index=5" TargetMode="External"/><Relationship Id="rId10" Type="http://schemas.openxmlformats.org/officeDocument/2006/relationships/image" Target="../media/image117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92.png"/><Relationship Id="rId9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92.png"/><Relationship Id="rId9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lfet/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www.flickr.com/photos/malfet/1428198050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5" Type="http://schemas.openxmlformats.org/officeDocument/2006/relationships/image" Target="../media/image144.png"/><Relationship Id="rId10" Type="http://schemas.openxmlformats.org/officeDocument/2006/relationships/hyperlink" Target="https://nittaku.tistory.com/272" TargetMode="External"/><Relationship Id="rId4" Type="http://schemas.openxmlformats.org/officeDocument/2006/relationships/image" Target="../media/image143.png"/><Relationship Id="rId9" Type="http://schemas.openxmlformats.org/officeDocument/2006/relationships/hyperlink" Target="https://creativecommons.org/licenses/by/2.0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png"/><Relationship Id="rId7" Type="http://schemas.openxmlformats.org/officeDocument/2006/relationships/image" Target="../media/image145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g"/><Relationship Id="rId4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18" Type="http://schemas.openxmlformats.org/officeDocument/2006/relationships/image" Target="../media/image156.png"/><Relationship Id="rId26" Type="http://schemas.openxmlformats.org/officeDocument/2006/relationships/image" Target="../media/image161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34" Type="http://schemas.openxmlformats.org/officeDocument/2006/relationships/image" Target="../media/image169.png"/><Relationship Id="rId7" Type="http://schemas.openxmlformats.org/officeDocument/2006/relationships/image" Target="../media/image152.png"/><Relationship Id="rId12" Type="http://schemas.openxmlformats.org/officeDocument/2006/relationships/image" Target="../media/image153.png"/><Relationship Id="rId17" Type="http://schemas.openxmlformats.org/officeDocument/2006/relationships/image" Target="../media/image10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2" Type="http://schemas.openxmlformats.org/officeDocument/2006/relationships/image" Target="../media/image151.png"/><Relationship Id="rId16" Type="http://schemas.openxmlformats.org/officeDocument/2006/relationships/image" Target="../media/image155.png"/><Relationship Id="rId20" Type="http://schemas.openxmlformats.org/officeDocument/2006/relationships/image" Target="../media/image158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7.png"/><Relationship Id="rId28" Type="http://schemas.openxmlformats.org/officeDocument/2006/relationships/image" Target="../media/image163.png"/><Relationship Id="rId36" Type="http://schemas.openxmlformats.org/officeDocument/2006/relationships/image" Target="../media/image170.png"/><Relationship Id="rId10" Type="http://schemas.openxmlformats.org/officeDocument/2006/relationships/image" Target="../media/image95.png"/><Relationship Id="rId19" Type="http://schemas.openxmlformats.org/officeDocument/2006/relationships/image" Target="../media/image157.png"/><Relationship Id="rId31" Type="http://schemas.openxmlformats.org/officeDocument/2006/relationships/image" Target="../media/image166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116.png"/><Relationship Id="rId22" Type="http://schemas.openxmlformats.org/officeDocument/2006/relationships/image" Target="../media/image8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hyperlink" Target="http://incredible.ai/artificial-intelligence/2017/05/13/Transfer-Learning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hyperlink" Target="https://github.com/BVLC/caffe/wiki/Model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ytorch/vision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huuki4.github.io/deep%20learning/2016/05/20/Gradient-Descent-Algorithm-Overview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438150"/>
            <a:ext cx="6991350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128520">
              <a:lnSpc>
                <a:spcPct val="100299"/>
              </a:lnSpc>
              <a:spcBef>
                <a:spcPts val="80"/>
              </a:spcBef>
            </a:pPr>
            <a:r>
              <a:rPr lang="en-US" sz="4800" spc="-100" smtClean="0"/>
              <a:t/>
            </a:r>
            <a:br>
              <a:rPr lang="en-US" sz="4800" spc="-100" smtClean="0"/>
            </a:br>
            <a:r>
              <a:rPr sz="4800" spc="-100" smtClean="0"/>
              <a:t>Training </a:t>
            </a:r>
            <a:r>
              <a:rPr sz="4800" spc="-55" dirty="0"/>
              <a:t>Neural</a:t>
            </a:r>
            <a:r>
              <a:rPr sz="4800" spc="45" dirty="0"/>
              <a:t> </a:t>
            </a:r>
            <a:r>
              <a:rPr sz="4800" spc="40" dirty="0"/>
              <a:t>Networks,</a:t>
            </a:r>
            <a:endParaRPr sz="4800"/>
          </a:p>
          <a:p>
            <a:pPr marL="2691130">
              <a:lnSpc>
                <a:spcPct val="100000"/>
              </a:lnSpc>
              <a:spcBef>
                <a:spcPts val="15"/>
              </a:spcBef>
            </a:pPr>
            <a:r>
              <a:rPr sz="4800" spc="-35"/>
              <a:t>Part</a:t>
            </a:r>
            <a:r>
              <a:rPr sz="4800" spc="-25"/>
              <a:t> </a:t>
            </a:r>
            <a:r>
              <a:rPr sz="4800" smtClean="0"/>
              <a:t>2</a:t>
            </a:r>
            <a:endParaRPr sz="4800"/>
          </a:p>
        </p:txBody>
      </p:sp>
      <p:sp>
        <p:nvSpPr>
          <p:cNvPr id="9" name="TextBox 8"/>
          <p:cNvSpPr txBox="1"/>
          <p:nvPr/>
        </p:nvSpPr>
        <p:spPr>
          <a:xfrm>
            <a:off x="3533775" y="2952750"/>
            <a:ext cx="175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AI Robotics KR</a:t>
            </a:r>
          </a:p>
          <a:p>
            <a:endParaRPr lang="en-US" altLang="ko-KR" sz="500" smtClean="0"/>
          </a:p>
          <a:p>
            <a:r>
              <a:rPr lang="en-US" altLang="ko-KR" smtClean="0"/>
              <a:t>2019. 09. 02</a:t>
            </a:r>
          </a:p>
          <a:p>
            <a:endParaRPr lang="en-US" altLang="ko-KR" sz="600" smtClean="0"/>
          </a:p>
          <a:p>
            <a:r>
              <a:rPr lang="ko-KR" altLang="en-US" smtClean="0"/>
              <a:t>발표자</a:t>
            </a:r>
            <a:r>
              <a:rPr lang="en-US" altLang="ko-KR" smtClean="0"/>
              <a:t>: </a:t>
            </a:r>
            <a:r>
              <a:rPr lang="ko-KR" altLang="en-US" smtClean="0"/>
              <a:t>김영기</a:t>
            </a:r>
            <a:endParaRPr lang="en-US" altLang="ko-KR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CF45917-F526-417F-A7EC-3EB2518E2F3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</a:t>
            </a:fld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50" y="1430208"/>
            <a:ext cx="2277745" cy="303416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5244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>
                <a:latin typeface="Arial"/>
                <a:cs typeface="Arial"/>
              </a:rPr>
              <a:t>a  </a:t>
            </a:r>
            <a:endParaRPr lang="en-US" sz="2400" smtClean="0">
              <a:latin typeface="Arial"/>
              <a:cs typeface="Arial"/>
            </a:endParaRPr>
          </a:p>
          <a:p>
            <a:pPr marL="12700" marR="55244">
              <a:lnSpc>
                <a:spcPts val="2850"/>
              </a:lnSpc>
              <a:spcBef>
                <a:spcPts val="220"/>
              </a:spcBef>
            </a:pPr>
            <a:r>
              <a:rPr sz="2400" b="1" spc="-5" smtClean="0">
                <a:latin typeface="Arial"/>
                <a:cs typeface="Arial"/>
              </a:rPr>
              <a:t>local </a:t>
            </a:r>
            <a:r>
              <a:rPr sz="2400" b="1" spc="-5" dirty="0">
                <a:latin typeface="Arial"/>
                <a:cs typeface="Arial"/>
              </a:rPr>
              <a:t>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Zero gradient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,  </a:t>
            </a:r>
            <a:endParaRPr lang="en-US" sz="2400" spc="-5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5" smtClean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r>
              <a:rPr sz="2400" spc="-95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descent  gets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stuck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1" y="1077061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9" y="67209"/>
                </a:lnTo>
                <a:lnTo>
                  <a:pt x="137565" y="54989"/>
                </a:lnTo>
                <a:lnTo>
                  <a:pt x="182894" y="47174"/>
                </a:lnTo>
                <a:lnTo>
                  <a:pt x="231474" y="38791"/>
                </a:lnTo>
                <a:lnTo>
                  <a:pt x="282743" y="30265"/>
                </a:lnTo>
                <a:lnTo>
                  <a:pt x="336139" y="22024"/>
                </a:lnTo>
                <a:lnTo>
                  <a:pt x="391101" y="14493"/>
                </a:lnTo>
                <a:lnTo>
                  <a:pt x="447067" y="8099"/>
                </a:lnTo>
                <a:lnTo>
                  <a:pt x="503474" y="3268"/>
                </a:lnTo>
                <a:lnTo>
                  <a:pt x="559761" y="426"/>
                </a:lnTo>
                <a:lnTo>
                  <a:pt x="615366" y="0"/>
                </a:lnTo>
                <a:lnTo>
                  <a:pt x="669728" y="2415"/>
                </a:lnTo>
                <a:lnTo>
                  <a:pt x="722283" y="8099"/>
                </a:lnTo>
                <a:lnTo>
                  <a:pt x="772471" y="17477"/>
                </a:lnTo>
                <a:lnTo>
                  <a:pt x="819730" y="30976"/>
                </a:lnTo>
                <a:lnTo>
                  <a:pt x="863497" y="49021"/>
                </a:lnTo>
                <a:lnTo>
                  <a:pt x="903211" y="72040"/>
                </a:lnTo>
                <a:lnTo>
                  <a:pt x="956213" y="120827"/>
                </a:lnTo>
                <a:lnTo>
                  <a:pt x="979987" y="151919"/>
                </a:lnTo>
                <a:lnTo>
                  <a:pt x="1002185" y="186895"/>
                </a:lnTo>
                <a:lnTo>
                  <a:pt x="1022987" y="225319"/>
                </a:lnTo>
                <a:lnTo>
                  <a:pt x="1042575" y="266756"/>
                </a:lnTo>
                <a:lnTo>
                  <a:pt x="1061131" y="310769"/>
                </a:lnTo>
                <a:lnTo>
                  <a:pt x="1078834" y="356923"/>
                </a:lnTo>
                <a:lnTo>
                  <a:pt x="1095867" y="404781"/>
                </a:lnTo>
                <a:lnTo>
                  <a:pt x="1112410" y="453909"/>
                </a:lnTo>
                <a:lnTo>
                  <a:pt x="1128645" y="503869"/>
                </a:lnTo>
                <a:lnTo>
                  <a:pt x="1144753" y="554226"/>
                </a:lnTo>
                <a:lnTo>
                  <a:pt x="1160915" y="604544"/>
                </a:lnTo>
                <a:lnTo>
                  <a:pt x="1177312" y="654387"/>
                </a:lnTo>
                <a:lnTo>
                  <a:pt x="1194125" y="703320"/>
                </a:lnTo>
                <a:lnTo>
                  <a:pt x="1211535" y="750905"/>
                </a:lnTo>
                <a:lnTo>
                  <a:pt x="1229725" y="796708"/>
                </a:lnTo>
                <a:lnTo>
                  <a:pt x="1248873" y="840293"/>
                </a:lnTo>
                <a:lnTo>
                  <a:pt x="1269163" y="881223"/>
                </a:lnTo>
                <a:lnTo>
                  <a:pt x="1290775" y="919063"/>
                </a:lnTo>
                <a:lnTo>
                  <a:pt x="1313890" y="953377"/>
                </a:lnTo>
                <a:lnTo>
                  <a:pt x="1338689" y="983728"/>
                </a:lnTo>
                <a:lnTo>
                  <a:pt x="1394065" y="1030801"/>
                </a:lnTo>
                <a:lnTo>
                  <a:pt x="1457055" y="1056538"/>
                </a:lnTo>
                <a:lnTo>
                  <a:pt x="1527646" y="1061476"/>
                </a:lnTo>
                <a:lnTo>
                  <a:pt x="1565823" y="1057352"/>
                </a:lnTo>
                <a:lnTo>
                  <a:pt x="1605679" y="1049384"/>
                </a:lnTo>
                <a:lnTo>
                  <a:pt x="1647032" y="1037985"/>
                </a:lnTo>
                <a:lnTo>
                  <a:pt x="1689701" y="1023567"/>
                </a:lnTo>
                <a:lnTo>
                  <a:pt x="1733504" y="1006545"/>
                </a:lnTo>
                <a:lnTo>
                  <a:pt x="1778260" y="987330"/>
                </a:lnTo>
                <a:lnTo>
                  <a:pt x="1823787" y="966336"/>
                </a:lnTo>
                <a:lnTo>
                  <a:pt x="1869903" y="943977"/>
                </a:lnTo>
                <a:lnTo>
                  <a:pt x="1916426" y="920664"/>
                </a:lnTo>
                <a:lnTo>
                  <a:pt x="1963176" y="896811"/>
                </a:lnTo>
                <a:lnTo>
                  <a:pt x="2009971" y="872831"/>
                </a:lnTo>
                <a:lnTo>
                  <a:pt x="2056628" y="849137"/>
                </a:lnTo>
                <a:lnTo>
                  <a:pt x="2102967" y="826142"/>
                </a:lnTo>
                <a:lnTo>
                  <a:pt x="2148806" y="804259"/>
                </a:lnTo>
                <a:lnTo>
                  <a:pt x="2193964" y="783901"/>
                </a:lnTo>
                <a:lnTo>
                  <a:pt x="2238257" y="765481"/>
                </a:lnTo>
                <a:lnTo>
                  <a:pt x="2281506" y="749413"/>
                </a:lnTo>
                <a:lnTo>
                  <a:pt x="2323529" y="736108"/>
                </a:lnTo>
                <a:lnTo>
                  <a:pt x="2364143" y="725981"/>
                </a:lnTo>
                <a:lnTo>
                  <a:pt x="2403168" y="719444"/>
                </a:lnTo>
                <a:lnTo>
                  <a:pt x="2440421" y="716911"/>
                </a:lnTo>
                <a:lnTo>
                  <a:pt x="2475722" y="718793"/>
                </a:lnTo>
                <a:lnTo>
                  <a:pt x="2548073" y="740330"/>
                </a:lnTo>
                <a:lnTo>
                  <a:pt x="2586276" y="761450"/>
                </a:lnTo>
                <a:lnTo>
                  <a:pt x="2623471" y="788239"/>
                </a:lnTo>
                <a:lnTo>
                  <a:pt x="2659632" y="820073"/>
                </a:lnTo>
                <a:lnTo>
                  <a:pt x="2694734" y="856330"/>
                </a:lnTo>
                <a:lnTo>
                  <a:pt x="2728750" y="896383"/>
                </a:lnTo>
                <a:lnTo>
                  <a:pt x="2761655" y="939609"/>
                </a:lnTo>
                <a:lnTo>
                  <a:pt x="2793421" y="985385"/>
                </a:lnTo>
                <a:lnTo>
                  <a:pt x="2824024" y="1033085"/>
                </a:lnTo>
                <a:lnTo>
                  <a:pt x="2853437" y="1082085"/>
                </a:lnTo>
                <a:lnTo>
                  <a:pt x="2881634" y="1131761"/>
                </a:lnTo>
                <a:lnTo>
                  <a:pt x="2908589" y="1181490"/>
                </a:lnTo>
                <a:lnTo>
                  <a:pt x="2934276" y="1230646"/>
                </a:lnTo>
                <a:lnTo>
                  <a:pt x="2958670" y="1278606"/>
                </a:lnTo>
                <a:lnTo>
                  <a:pt x="2981743" y="1324746"/>
                </a:lnTo>
                <a:lnTo>
                  <a:pt x="3003470" y="1368440"/>
                </a:lnTo>
                <a:lnTo>
                  <a:pt x="3023825" y="1409066"/>
                </a:lnTo>
                <a:lnTo>
                  <a:pt x="3042782" y="1445998"/>
                </a:lnTo>
                <a:lnTo>
                  <a:pt x="3060315" y="1478613"/>
                </a:lnTo>
                <a:lnTo>
                  <a:pt x="3076398" y="1506286"/>
                </a:lnTo>
                <a:lnTo>
                  <a:pt x="3091005" y="152839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86" y="1934963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6" y="3494399"/>
            <a:ext cx="170924" cy="17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207" y="2784708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8" y="13397"/>
                </a:lnTo>
                <a:lnTo>
                  <a:pt x="141420" y="50910"/>
                </a:lnTo>
                <a:lnTo>
                  <a:pt x="168757" y="77454"/>
                </a:lnTo>
                <a:lnTo>
                  <a:pt x="194223" y="108520"/>
                </a:lnTo>
                <a:lnTo>
                  <a:pt x="218483" y="143605"/>
                </a:lnTo>
                <a:lnTo>
                  <a:pt x="242205" y="182207"/>
                </a:lnTo>
                <a:lnTo>
                  <a:pt x="266056" y="223823"/>
                </a:lnTo>
                <a:lnTo>
                  <a:pt x="290703" y="267951"/>
                </a:lnTo>
                <a:lnTo>
                  <a:pt x="316813" y="314089"/>
                </a:lnTo>
                <a:lnTo>
                  <a:pt x="345055" y="361735"/>
                </a:lnTo>
                <a:lnTo>
                  <a:pt x="376093" y="410385"/>
                </a:lnTo>
                <a:lnTo>
                  <a:pt x="410597" y="459537"/>
                </a:lnTo>
                <a:lnTo>
                  <a:pt x="458067" y="519326"/>
                </a:lnTo>
                <a:lnTo>
                  <a:pt x="484142" y="548937"/>
                </a:lnTo>
                <a:lnTo>
                  <a:pt x="511799" y="578208"/>
                </a:lnTo>
                <a:lnTo>
                  <a:pt x="541057" y="607026"/>
                </a:lnTo>
                <a:lnTo>
                  <a:pt x="571933" y="635277"/>
                </a:lnTo>
                <a:lnTo>
                  <a:pt x="604444" y="662849"/>
                </a:lnTo>
                <a:lnTo>
                  <a:pt x="638607" y="689627"/>
                </a:lnTo>
                <a:lnTo>
                  <a:pt x="674440" y="715499"/>
                </a:lnTo>
                <a:lnTo>
                  <a:pt x="711960" y="740351"/>
                </a:lnTo>
                <a:lnTo>
                  <a:pt x="751184" y="764070"/>
                </a:lnTo>
                <a:lnTo>
                  <a:pt x="792130" y="786543"/>
                </a:lnTo>
                <a:lnTo>
                  <a:pt x="834815" y="807656"/>
                </a:lnTo>
                <a:lnTo>
                  <a:pt x="879256" y="827296"/>
                </a:lnTo>
                <a:lnTo>
                  <a:pt x="925471" y="845349"/>
                </a:lnTo>
                <a:lnTo>
                  <a:pt x="973477" y="861703"/>
                </a:lnTo>
                <a:lnTo>
                  <a:pt x="1023292" y="876245"/>
                </a:lnTo>
                <a:lnTo>
                  <a:pt x="1074932" y="888859"/>
                </a:lnTo>
                <a:lnTo>
                  <a:pt x="1128416" y="899435"/>
                </a:lnTo>
                <a:lnTo>
                  <a:pt x="1183760" y="907857"/>
                </a:lnTo>
                <a:lnTo>
                  <a:pt x="1240981" y="914014"/>
                </a:lnTo>
                <a:lnTo>
                  <a:pt x="1300098" y="917791"/>
                </a:lnTo>
                <a:lnTo>
                  <a:pt x="1361127" y="91907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201" y="3703781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59" y="722"/>
                </a:lnTo>
                <a:lnTo>
                  <a:pt x="136292" y="2853"/>
                </a:lnTo>
                <a:lnTo>
                  <a:pt x="201987" y="6338"/>
                </a:lnTo>
                <a:lnTo>
                  <a:pt x="266032" y="11124"/>
                </a:lnTo>
                <a:lnTo>
                  <a:pt x="328414" y="17156"/>
                </a:lnTo>
                <a:lnTo>
                  <a:pt x="389123" y="24380"/>
                </a:lnTo>
                <a:lnTo>
                  <a:pt x="448144" y="32741"/>
                </a:lnTo>
                <a:lnTo>
                  <a:pt x="505468" y="42186"/>
                </a:lnTo>
                <a:lnTo>
                  <a:pt x="561080" y="52661"/>
                </a:lnTo>
                <a:lnTo>
                  <a:pt x="614970" y="64110"/>
                </a:lnTo>
                <a:lnTo>
                  <a:pt x="667125" y="76481"/>
                </a:lnTo>
                <a:lnTo>
                  <a:pt x="717534" y="89719"/>
                </a:lnTo>
                <a:lnTo>
                  <a:pt x="766183" y="103769"/>
                </a:lnTo>
                <a:lnTo>
                  <a:pt x="813062" y="118578"/>
                </a:lnTo>
                <a:lnTo>
                  <a:pt x="858157" y="134091"/>
                </a:lnTo>
                <a:lnTo>
                  <a:pt x="901458" y="150254"/>
                </a:lnTo>
                <a:lnTo>
                  <a:pt x="942951" y="167013"/>
                </a:lnTo>
                <a:lnTo>
                  <a:pt x="982624" y="184314"/>
                </a:lnTo>
                <a:lnTo>
                  <a:pt x="1020467" y="202102"/>
                </a:lnTo>
                <a:lnTo>
                  <a:pt x="1056466" y="220324"/>
                </a:lnTo>
                <a:lnTo>
                  <a:pt x="1090609" y="238925"/>
                </a:lnTo>
                <a:lnTo>
                  <a:pt x="1153281" y="277049"/>
                </a:lnTo>
                <a:lnTo>
                  <a:pt x="1208385" y="316039"/>
                </a:lnTo>
                <a:lnTo>
                  <a:pt x="1255826" y="355463"/>
                </a:lnTo>
                <a:lnTo>
                  <a:pt x="1300189" y="399793"/>
                </a:lnTo>
                <a:lnTo>
                  <a:pt x="1336230" y="443506"/>
                </a:lnTo>
                <a:lnTo>
                  <a:pt x="1365447" y="485985"/>
                </a:lnTo>
                <a:lnTo>
                  <a:pt x="1389341" y="526612"/>
                </a:lnTo>
                <a:lnTo>
                  <a:pt x="1409410" y="564771"/>
                </a:lnTo>
                <a:lnTo>
                  <a:pt x="1427155" y="599844"/>
                </a:lnTo>
                <a:lnTo>
                  <a:pt x="1444074" y="631215"/>
                </a:lnTo>
                <a:lnTo>
                  <a:pt x="1461667" y="658266"/>
                </a:lnTo>
                <a:lnTo>
                  <a:pt x="1481433" y="680379"/>
                </a:lnTo>
                <a:lnTo>
                  <a:pt x="1504871" y="696939"/>
                </a:lnTo>
                <a:lnTo>
                  <a:pt x="1533482" y="707327"/>
                </a:lnTo>
                <a:lnTo>
                  <a:pt x="1568763" y="710927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6936344" y="4414981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hlinkClick r:id="rId5"/>
              </a:rPr>
              <a:t>https://darkpgmr.tistory.com/m/148</a:t>
            </a:r>
            <a:endParaRPr lang="ko-KR" altLang="en-US" sz="1050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3E0B76C6-8D5F-4750-958A-7001F1FDF5FF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10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450" y="1430208"/>
            <a:ext cx="2227580" cy="151849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What if the loss  function has </a:t>
            </a:r>
            <a:r>
              <a:rPr sz="2400">
                <a:latin typeface="Arial"/>
                <a:cs typeface="Arial"/>
              </a:rPr>
              <a:t>a  </a:t>
            </a:r>
            <a:endParaRPr lang="en-US" sz="2400" smtClean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smtClean="0">
                <a:latin typeface="Arial"/>
                <a:cs typeface="Arial"/>
              </a:rPr>
              <a:t>local </a:t>
            </a:r>
            <a:r>
              <a:rPr sz="2400" b="1" spc="-5" dirty="0">
                <a:latin typeface="Arial"/>
                <a:cs typeface="Arial"/>
              </a:rPr>
              <a:t>minima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 </a:t>
            </a:r>
            <a:r>
              <a:rPr sz="2400" b="1" spc="-5" dirty="0">
                <a:latin typeface="Arial"/>
                <a:cs typeface="Arial"/>
              </a:rPr>
              <a:t>saddle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641" y="1077061"/>
            <a:ext cx="3091180" cy="1528445"/>
          </a:xfrm>
          <a:custGeom>
            <a:avLst/>
            <a:gdLst/>
            <a:ahLst/>
            <a:cxnLst/>
            <a:rect l="l" t="t" r="r" b="b"/>
            <a:pathLst>
              <a:path w="3091179" h="1528445">
                <a:moveTo>
                  <a:pt x="0" y="72040"/>
                </a:moveTo>
                <a:lnTo>
                  <a:pt x="58909" y="67209"/>
                </a:lnTo>
                <a:lnTo>
                  <a:pt x="137565" y="54989"/>
                </a:lnTo>
                <a:lnTo>
                  <a:pt x="182894" y="47174"/>
                </a:lnTo>
                <a:lnTo>
                  <a:pt x="231474" y="38791"/>
                </a:lnTo>
                <a:lnTo>
                  <a:pt x="282743" y="30265"/>
                </a:lnTo>
                <a:lnTo>
                  <a:pt x="336139" y="22024"/>
                </a:lnTo>
                <a:lnTo>
                  <a:pt x="391101" y="14493"/>
                </a:lnTo>
                <a:lnTo>
                  <a:pt x="447067" y="8099"/>
                </a:lnTo>
                <a:lnTo>
                  <a:pt x="503474" y="3268"/>
                </a:lnTo>
                <a:lnTo>
                  <a:pt x="559761" y="426"/>
                </a:lnTo>
                <a:lnTo>
                  <a:pt x="615366" y="0"/>
                </a:lnTo>
                <a:lnTo>
                  <a:pt x="669728" y="2415"/>
                </a:lnTo>
                <a:lnTo>
                  <a:pt x="722283" y="8099"/>
                </a:lnTo>
                <a:lnTo>
                  <a:pt x="772471" y="17477"/>
                </a:lnTo>
                <a:lnTo>
                  <a:pt x="819730" y="30976"/>
                </a:lnTo>
                <a:lnTo>
                  <a:pt x="863497" y="49021"/>
                </a:lnTo>
                <a:lnTo>
                  <a:pt x="903211" y="72040"/>
                </a:lnTo>
                <a:lnTo>
                  <a:pt x="956213" y="120827"/>
                </a:lnTo>
                <a:lnTo>
                  <a:pt x="979987" y="151919"/>
                </a:lnTo>
                <a:lnTo>
                  <a:pt x="1002185" y="186895"/>
                </a:lnTo>
                <a:lnTo>
                  <a:pt x="1022987" y="225319"/>
                </a:lnTo>
                <a:lnTo>
                  <a:pt x="1042575" y="266756"/>
                </a:lnTo>
                <a:lnTo>
                  <a:pt x="1061131" y="310769"/>
                </a:lnTo>
                <a:lnTo>
                  <a:pt x="1078834" y="356923"/>
                </a:lnTo>
                <a:lnTo>
                  <a:pt x="1095867" y="404781"/>
                </a:lnTo>
                <a:lnTo>
                  <a:pt x="1112410" y="453909"/>
                </a:lnTo>
                <a:lnTo>
                  <a:pt x="1128645" y="503869"/>
                </a:lnTo>
                <a:lnTo>
                  <a:pt x="1144753" y="554226"/>
                </a:lnTo>
                <a:lnTo>
                  <a:pt x="1160915" y="604544"/>
                </a:lnTo>
                <a:lnTo>
                  <a:pt x="1177312" y="654387"/>
                </a:lnTo>
                <a:lnTo>
                  <a:pt x="1194125" y="703320"/>
                </a:lnTo>
                <a:lnTo>
                  <a:pt x="1211535" y="750905"/>
                </a:lnTo>
                <a:lnTo>
                  <a:pt x="1229725" y="796708"/>
                </a:lnTo>
                <a:lnTo>
                  <a:pt x="1248873" y="840293"/>
                </a:lnTo>
                <a:lnTo>
                  <a:pt x="1269163" y="881223"/>
                </a:lnTo>
                <a:lnTo>
                  <a:pt x="1290775" y="919063"/>
                </a:lnTo>
                <a:lnTo>
                  <a:pt x="1313890" y="953377"/>
                </a:lnTo>
                <a:lnTo>
                  <a:pt x="1338689" y="983728"/>
                </a:lnTo>
                <a:lnTo>
                  <a:pt x="1394065" y="1030801"/>
                </a:lnTo>
                <a:lnTo>
                  <a:pt x="1457055" y="1056538"/>
                </a:lnTo>
                <a:lnTo>
                  <a:pt x="1527646" y="1061476"/>
                </a:lnTo>
                <a:lnTo>
                  <a:pt x="1565823" y="1057352"/>
                </a:lnTo>
                <a:lnTo>
                  <a:pt x="1605679" y="1049384"/>
                </a:lnTo>
                <a:lnTo>
                  <a:pt x="1647032" y="1037985"/>
                </a:lnTo>
                <a:lnTo>
                  <a:pt x="1689701" y="1023567"/>
                </a:lnTo>
                <a:lnTo>
                  <a:pt x="1733504" y="1006545"/>
                </a:lnTo>
                <a:lnTo>
                  <a:pt x="1778260" y="987330"/>
                </a:lnTo>
                <a:lnTo>
                  <a:pt x="1823787" y="966336"/>
                </a:lnTo>
                <a:lnTo>
                  <a:pt x="1869903" y="943977"/>
                </a:lnTo>
                <a:lnTo>
                  <a:pt x="1916426" y="920664"/>
                </a:lnTo>
                <a:lnTo>
                  <a:pt x="1963176" y="896811"/>
                </a:lnTo>
                <a:lnTo>
                  <a:pt x="2009971" y="872831"/>
                </a:lnTo>
                <a:lnTo>
                  <a:pt x="2056628" y="849137"/>
                </a:lnTo>
                <a:lnTo>
                  <a:pt x="2102967" y="826142"/>
                </a:lnTo>
                <a:lnTo>
                  <a:pt x="2148806" y="804259"/>
                </a:lnTo>
                <a:lnTo>
                  <a:pt x="2193964" y="783901"/>
                </a:lnTo>
                <a:lnTo>
                  <a:pt x="2238257" y="765481"/>
                </a:lnTo>
                <a:lnTo>
                  <a:pt x="2281506" y="749413"/>
                </a:lnTo>
                <a:lnTo>
                  <a:pt x="2323529" y="736108"/>
                </a:lnTo>
                <a:lnTo>
                  <a:pt x="2364143" y="725981"/>
                </a:lnTo>
                <a:lnTo>
                  <a:pt x="2403168" y="719444"/>
                </a:lnTo>
                <a:lnTo>
                  <a:pt x="2440421" y="716911"/>
                </a:lnTo>
                <a:lnTo>
                  <a:pt x="2475722" y="718793"/>
                </a:lnTo>
                <a:lnTo>
                  <a:pt x="2548073" y="740330"/>
                </a:lnTo>
                <a:lnTo>
                  <a:pt x="2586276" y="761450"/>
                </a:lnTo>
                <a:lnTo>
                  <a:pt x="2623471" y="788239"/>
                </a:lnTo>
                <a:lnTo>
                  <a:pt x="2659632" y="820073"/>
                </a:lnTo>
                <a:lnTo>
                  <a:pt x="2694734" y="856330"/>
                </a:lnTo>
                <a:lnTo>
                  <a:pt x="2728750" y="896383"/>
                </a:lnTo>
                <a:lnTo>
                  <a:pt x="2761655" y="939609"/>
                </a:lnTo>
                <a:lnTo>
                  <a:pt x="2793421" y="985385"/>
                </a:lnTo>
                <a:lnTo>
                  <a:pt x="2824024" y="1033085"/>
                </a:lnTo>
                <a:lnTo>
                  <a:pt x="2853437" y="1082085"/>
                </a:lnTo>
                <a:lnTo>
                  <a:pt x="2881634" y="1131761"/>
                </a:lnTo>
                <a:lnTo>
                  <a:pt x="2908589" y="1181490"/>
                </a:lnTo>
                <a:lnTo>
                  <a:pt x="2934276" y="1230646"/>
                </a:lnTo>
                <a:lnTo>
                  <a:pt x="2958670" y="1278606"/>
                </a:lnTo>
                <a:lnTo>
                  <a:pt x="2981743" y="1324746"/>
                </a:lnTo>
                <a:lnTo>
                  <a:pt x="3003470" y="1368440"/>
                </a:lnTo>
                <a:lnTo>
                  <a:pt x="3023825" y="1409066"/>
                </a:lnTo>
                <a:lnTo>
                  <a:pt x="3042782" y="1445998"/>
                </a:lnTo>
                <a:lnTo>
                  <a:pt x="3060315" y="1478613"/>
                </a:lnTo>
                <a:lnTo>
                  <a:pt x="3076398" y="1506286"/>
                </a:lnTo>
                <a:lnTo>
                  <a:pt x="3091005" y="1528393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7286" y="1934963"/>
            <a:ext cx="170924" cy="17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2276" y="3494399"/>
            <a:ext cx="170924" cy="17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207" y="2784708"/>
            <a:ext cx="1361440" cy="919480"/>
          </a:xfrm>
          <a:custGeom>
            <a:avLst/>
            <a:gdLst/>
            <a:ahLst/>
            <a:cxnLst/>
            <a:rect l="l" t="t" r="r" b="b"/>
            <a:pathLst>
              <a:path w="1361439" h="919479">
                <a:moveTo>
                  <a:pt x="0" y="0"/>
                </a:moveTo>
                <a:lnTo>
                  <a:pt x="41499" y="3433"/>
                </a:lnTo>
                <a:lnTo>
                  <a:pt x="78458" y="13397"/>
                </a:lnTo>
                <a:lnTo>
                  <a:pt x="141420" y="50910"/>
                </a:lnTo>
                <a:lnTo>
                  <a:pt x="168757" y="77454"/>
                </a:lnTo>
                <a:lnTo>
                  <a:pt x="194223" y="108520"/>
                </a:lnTo>
                <a:lnTo>
                  <a:pt x="218483" y="143605"/>
                </a:lnTo>
                <a:lnTo>
                  <a:pt x="242205" y="182207"/>
                </a:lnTo>
                <a:lnTo>
                  <a:pt x="266056" y="223823"/>
                </a:lnTo>
                <a:lnTo>
                  <a:pt x="290703" y="267951"/>
                </a:lnTo>
                <a:lnTo>
                  <a:pt x="316813" y="314089"/>
                </a:lnTo>
                <a:lnTo>
                  <a:pt x="345055" y="361735"/>
                </a:lnTo>
                <a:lnTo>
                  <a:pt x="376093" y="410385"/>
                </a:lnTo>
                <a:lnTo>
                  <a:pt x="410597" y="459537"/>
                </a:lnTo>
                <a:lnTo>
                  <a:pt x="458067" y="519326"/>
                </a:lnTo>
                <a:lnTo>
                  <a:pt x="484142" y="548937"/>
                </a:lnTo>
                <a:lnTo>
                  <a:pt x="511799" y="578208"/>
                </a:lnTo>
                <a:lnTo>
                  <a:pt x="541057" y="607026"/>
                </a:lnTo>
                <a:lnTo>
                  <a:pt x="571933" y="635277"/>
                </a:lnTo>
                <a:lnTo>
                  <a:pt x="604444" y="662849"/>
                </a:lnTo>
                <a:lnTo>
                  <a:pt x="638607" y="689627"/>
                </a:lnTo>
                <a:lnTo>
                  <a:pt x="674440" y="715499"/>
                </a:lnTo>
                <a:lnTo>
                  <a:pt x="711960" y="740351"/>
                </a:lnTo>
                <a:lnTo>
                  <a:pt x="751184" y="764070"/>
                </a:lnTo>
                <a:lnTo>
                  <a:pt x="792130" y="786543"/>
                </a:lnTo>
                <a:lnTo>
                  <a:pt x="834815" y="807656"/>
                </a:lnTo>
                <a:lnTo>
                  <a:pt x="879256" y="827296"/>
                </a:lnTo>
                <a:lnTo>
                  <a:pt x="925471" y="845349"/>
                </a:lnTo>
                <a:lnTo>
                  <a:pt x="973477" y="861703"/>
                </a:lnTo>
                <a:lnTo>
                  <a:pt x="1023292" y="876245"/>
                </a:lnTo>
                <a:lnTo>
                  <a:pt x="1074932" y="888859"/>
                </a:lnTo>
                <a:lnTo>
                  <a:pt x="1128416" y="899435"/>
                </a:lnTo>
                <a:lnTo>
                  <a:pt x="1183760" y="907857"/>
                </a:lnTo>
                <a:lnTo>
                  <a:pt x="1240981" y="914014"/>
                </a:lnTo>
                <a:lnTo>
                  <a:pt x="1300098" y="917791"/>
                </a:lnTo>
                <a:lnTo>
                  <a:pt x="1361127" y="919075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6201" y="3703781"/>
            <a:ext cx="1569085" cy="711200"/>
          </a:xfrm>
          <a:custGeom>
            <a:avLst/>
            <a:gdLst/>
            <a:ahLst/>
            <a:cxnLst/>
            <a:rect l="l" t="t" r="r" b="b"/>
            <a:pathLst>
              <a:path w="1569084" h="711200">
                <a:moveTo>
                  <a:pt x="0" y="0"/>
                </a:moveTo>
                <a:lnTo>
                  <a:pt x="68959" y="722"/>
                </a:lnTo>
                <a:lnTo>
                  <a:pt x="136292" y="2853"/>
                </a:lnTo>
                <a:lnTo>
                  <a:pt x="201987" y="6338"/>
                </a:lnTo>
                <a:lnTo>
                  <a:pt x="266032" y="11124"/>
                </a:lnTo>
                <a:lnTo>
                  <a:pt x="328414" y="17156"/>
                </a:lnTo>
                <a:lnTo>
                  <a:pt x="389123" y="24380"/>
                </a:lnTo>
                <a:lnTo>
                  <a:pt x="448144" y="32741"/>
                </a:lnTo>
                <a:lnTo>
                  <a:pt x="505468" y="42186"/>
                </a:lnTo>
                <a:lnTo>
                  <a:pt x="561080" y="52661"/>
                </a:lnTo>
                <a:lnTo>
                  <a:pt x="614970" y="64110"/>
                </a:lnTo>
                <a:lnTo>
                  <a:pt x="667125" y="76481"/>
                </a:lnTo>
                <a:lnTo>
                  <a:pt x="717534" y="89719"/>
                </a:lnTo>
                <a:lnTo>
                  <a:pt x="766183" y="103769"/>
                </a:lnTo>
                <a:lnTo>
                  <a:pt x="813062" y="118578"/>
                </a:lnTo>
                <a:lnTo>
                  <a:pt x="858157" y="134091"/>
                </a:lnTo>
                <a:lnTo>
                  <a:pt x="901458" y="150254"/>
                </a:lnTo>
                <a:lnTo>
                  <a:pt x="942951" y="167013"/>
                </a:lnTo>
                <a:lnTo>
                  <a:pt x="982624" y="184314"/>
                </a:lnTo>
                <a:lnTo>
                  <a:pt x="1020467" y="202102"/>
                </a:lnTo>
                <a:lnTo>
                  <a:pt x="1056466" y="220324"/>
                </a:lnTo>
                <a:lnTo>
                  <a:pt x="1090609" y="238925"/>
                </a:lnTo>
                <a:lnTo>
                  <a:pt x="1153281" y="277049"/>
                </a:lnTo>
                <a:lnTo>
                  <a:pt x="1208385" y="316039"/>
                </a:lnTo>
                <a:lnTo>
                  <a:pt x="1255826" y="355463"/>
                </a:lnTo>
                <a:lnTo>
                  <a:pt x="1300189" y="399793"/>
                </a:lnTo>
                <a:lnTo>
                  <a:pt x="1336230" y="443506"/>
                </a:lnTo>
                <a:lnTo>
                  <a:pt x="1365447" y="485985"/>
                </a:lnTo>
                <a:lnTo>
                  <a:pt x="1389341" y="526612"/>
                </a:lnTo>
                <a:lnTo>
                  <a:pt x="1409410" y="564771"/>
                </a:lnTo>
                <a:lnTo>
                  <a:pt x="1427155" y="599844"/>
                </a:lnTo>
                <a:lnTo>
                  <a:pt x="1444074" y="631215"/>
                </a:lnTo>
                <a:lnTo>
                  <a:pt x="1461667" y="658266"/>
                </a:lnTo>
                <a:lnTo>
                  <a:pt x="1481433" y="680379"/>
                </a:lnTo>
                <a:lnTo>
                  <a:pt x="1504871" y="696939"/>
                </a:lnTo>
                <a:lnTo>
                  <a:pt x="1533482" y="707327"/>
                </a:lnTo>
                <a:lnTo>
                  <a:pt x="1568763" y="710927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025" y="3240974"/>
            <a:ext cx="5556250" cy="13271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641985" marR="2456180">
              <a:lnSpc>
                <a:spcPts val="2630"/>
              </a:lnSpc>
              <a:spcBef>
                <a:spcPts val="195"/>
              </a:spcBef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Saddle points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much  more common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in  high</a:t>
            </a:r>
            <a:r>
              <a:rPr sz="2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800" spc="-5" dirty="0">
                <a:latin typeface="Arial"/>
                <a:cs typeface="Arial"/>
              </a:rPr>
              <a:t>Dauphin et al, </a:t>
            </a:r>
            <a:r>
              <a:rPr sz="800" dirty="0">
                <a:latin typeface="Arial"/>
                <a:cs typeface="Arial"/>
              </a:rPr>
              <a:t>“Identifying </a:t>
            </a:r>
            <a:r>
              <a:rPr sz="800" spc="-5" dirty="0">
                <a:latin typeface="Arial"/>
                <a:cs typeface="Arial"/>
              </a:rPr>
              <a:t>and attacking the </a:t>
            </a:r>
            <a:r>
              <a:rPr sz="800" dirty="0">
                <a:latin typeface="Arial"/>
                <a:cs typeface="Arial"/>
              </a:rPr>
              <a:t>saddle </a:t>
            </a:r>
            <a:r>
              <a:rPr sz="800" spc="-5" dirty="0">
                <a:latin typeface="Arial"/>
                <a:cs typeface="Arial"/>
              </a:rPr>
              <a:t>point problem in high-dimensional non-convex optimization”, NIPS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5EBD436-847B-40C5-BBC9-EAC0BEAA577B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11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025" y="975333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355" y="3777201"/>
            <a:ext cx="53447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800">
              <a:lnSpc>
                <a:spcPct val="100000"/>
              </a:lnSpc>
              <a:spcBef>
                <a:spcPts val="10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Build up </a:t>
            </a:r>
            <a:r>
              <a:rPr sz="1800" dirty="0">
                <a:latin typeface="Arial"/>
                <a:cs typeface="Arial"/>
              </a:rPr>
              <a:t>“velocity”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running mean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latin typeface="Arial"/>
                <a:cs typeface="Arial"/>
              </a:rPr>
              <a:t>Rho gives </a:t>
            </a:r>
            <a:r>
              <a:rPr sz="1800" dirty="0">
                <a:latin typeface="Arial"/>
                <a:cs typeface="Arial"/>
              </a:rPr>
              <a:t>“friction”; </a:t>
            </a:r>
            <a:r>
              <a:rPr sz="1800" spc="-5" dirty="0">
                <a:latin typeface="Arial"/>
                <a:cs typeface="Arial"/>
              </a:rPr>
              <a:t>typically </a:t>
            </a:r>
            <a:r>
              <a:rPr sz="1800" dirty="0">
                <a:latin typeface="Arial"/>
                <a:cs typeface="Arial"/>
              </a:rPr>
              <a:t>rho=0.9 </a:t>
            </a:r>
            <a:r>
              <a:rPr sz="1800" spc="-5" dirty="0">
                <a:latin typeface="Arial"/>
                <a:cs typeface="Arial"/>
              </a:rPr>
              <a:t>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0.99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4067" y="1628943"/>
            <a:ext cx="1794283" cy="20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550" y="4392870"/>
            <a:ext cx="54356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Sutskever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the importance of initialization and </a:t>
            </a:r>
            <a:r>
              <a:rPr sz="1000" dirty="0">
                <a:latin typeface="Arial"/>
                <a:cs typeface="Arial"/>
              </a:rPr>
              <a:t>momentum </a:t>
            </a:r>
            <a:r>
              <a:rPr sz="1000" spc="-5" dirty="0">
                <a:latin typeface="Arial"/>
                <a:cs typeface="Arial"/>
              </a:rPr>
              <a:t>in deep learning”, ICML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1350" y="2093488"/>
            <a:ext cx="2728303" cy="989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9787" y="977482"/>
            <a:ext cx="2385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SGD+Momentum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1845" y="1449869"/>
            <a:ext cx="1895672" cy="557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1598" y="2109250"/>
            <a:ext cx="2882632" cy="1326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직사각형 12"/>
          <p:cNvSpPr/>
          <p:nvPr/>
        </p:nvSpPr>
        <p:spPr>
          <a:xfrm>
            <a:off x="5791200" y="3525918"/>
            <a:ext cx="350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Velocity는 </a:t>
            </a:r>
            <a:r>
              <a:rPr lang="ko-KR" altLang="en-US" sz="1400" smtClean="0">
                <a:solidFill>
                  <a:srgbClr val="FF0000"/>
                </a:solidFill>
              </a:rPr>
              <a:t>하이퍼파라미터</a:t>
            </a:r>
            <a:r>
              <a:rPr lang="en-US" altLang="ko-KR" sz="1400" smtClean="0">
                <a:solidFill>
                  <a:srgbClr val="FF0000"/>
                </a:solidFill>
              </a:rPr>
              <a:t>(X)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초기 값은 0로 설정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1D67B507-E402-4B22-9DDC-0FC98FAD5C4A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0" name="바닥글 개체 틀 19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12</a:t>
            </a:fld>
            <a:endParaRPr lang="en-US" altLang="ko-KR" dirty="0"/>
          </a:p>
        </p:txBody>
      </p:sp>
      <p:cxnSp>
        <p:nvCxnSpPr>
          <p:cNvPr id="12" name="직선 화살표 연결선 11"/>
          <p:cNvCxnSpPr>
            <a:endCxn id="9" idx="0"/>
          </p:cNvCxnSpPr>
          <p:nvPr/>
        </p:nvCxnSpPr>
        <p:spPr>
          <a:xfrm flipV="1">
            <a:off x="6477000" y="1449869"/>
            <a:ext cx="192681" cy="5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79951" y="1329522"/>
            <a:ext cx="573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m</a:t>
            </a:r>
            <a:r>
              <a:rPr lang="en-US" altLang="ko-KR" sz="900" smtClean="0"/>
              <a:t>u</a:t>
            </a:r>
            <a:endParaRPr lang="ko-KR" altLang="en-US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8950" y="689375"/>
            <a:ext cx="3350852" cy="3350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19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SGD </a:t>
            </a:r>
            <a:r>
              <a:rPr dirty="0"/>
              <a:t>+</a:t>
            </a:r>
            <a:r>
              <a:rPr spc="-105" dirty="0"/>
              <a:t> </a:t>
            </a:r>
            <a:r>
              <a:rPr dirty="0"/>
              <a:t>Momentum</a:t>
            </a:r>
          </a:p>
        </p:txBody>
      </p:sp>
      <p:sp>
        <p:nvSpPr>
          <p:cNvPr id="4" name="object 4"/>
          <p:cNvSpPr/>
          <p:nvPr/>
        </p:nvSpPr>
        <p:spPr>
          <a:xfrm>
            <a:off x="453524" y="1738204"/>
            <a:ext cx="1563370" cy="772795"/>
          </a:xfrm>
          <a:custGeom>
            <a:avLst/>
            <a:gdLst/>
            <a:ahLst/>
            <a:cxnLst/>
            <a:rect l="l" t="t" r="r" b="b"/>
            <a:pathLst>
              <a:path w="1563370" h="772794">
                <a:moveTo>
                  <a:pt x="0" y="36218"/>
                </a:moveTo>
                <a:lnTo>
                  <a:pt x="28039" y="34001"/>
                </a:lnTo>
                <a:lnTo>
                  <a:pt x="65193" y="28334"/>
                </a:lnTo>
                <a:lnTo>
                  <a:pt x="109511" y="20696"/>
                </a:lnTo>
                <a:lnTo>
                  <a:pt x="159046" y="12565"/>
                </a:lnTo>
                <a:lnTo>
                  <a:pt x="211848" y="5420"/>
                </a:lnTo>
                <a:lnTo>
                  <a:pt x="265969" y="739"/>
                </a:lnTo>
                <a:lnTo>
                  <a:pt x="319461" y="0"/>
                </a:lnTo>
                <a:lnTo>
                  <a:pt x="370375" y="4681"/>
                </a:lnTo>
                <a:lnTo>
                  <a:pt x="416762" y="16261"/>
                </a:lnTo>
                <a:lnTo>
                  <a:pt x="456674" y="36218"/>
                </a:lnTo>
                <a:lnTo>
                  <a:pt x="505038" y="91451"/>
                </a:lnTo>
                <a:lnTo>
                  <a:pt x="524903" y="129711"/>
                </a:lnTo>
                <a:lnTo>
                  <a:pt x="542758" y="172976"/>
                </a:lnTo>
                <a:lnTo>
                  <a:pt x="559254" y="219680"/>
                </a:lnTo>
                <a:lnTo>
                  <a:pt x="575044" y="268255"/>
                </a:lnTo>
                <a:lnTo>
                  <a:pt x="590779" y="317133"/>
                </a:lnTo>
                <a:lnTo>
                  <a:pt x="607109" y="364747"/>
                </a:lnTo>
                <a:lnTo>
                  <a:pt x="624687" y="409530"/>
                </a:lnTo>
                <a:lnTo>
                  <a:pt x="644163" y="449913"/>
                </a:lnTo>
                <a:lnTo>
                  <a:pt x="666190" y="484330"/>
                </a:lnTo>
                <a:lnTo>
                  <a:pt x="720499" y="528993"/>
                </a:lnTo>
                <a:lnTo>
                  <a:pt x="754034" y="536422"/>
                </a:lnTo>
                <a:lnTo>
                  <a:pt x="791699" y="534404"/>
                </a:lnTo>
                <a:lnTo>
                  <a:pt x="832759" y="524612"/>
                </a:lnTo>
                <a:lnTo>
                  <a:pt x="876481" y="508715"/>
                </a:lnTo>
                <a:lnTo>
                  <a:pt x="922129" y="488386"/>
                </a:lnTo>
                <a:lnTo>
                  <a:pt x="968968" y="465293"/>
                </a:lnTo>
                <a:lnTo>
                  <a:pt x="1016266" y="441108"/>
                </a:lnTo>
                <a:lnTo>
                  <a:pt x="1063286" y="417501"/>
                </a:lnTo>
                <a:lnTo>
                  <a:pt x="1109295" y="396144"/>
                </a:lnTo>
                <a:lnTo>
                  <a:pt x="1153557" y="378706"/>
                </a:lnTo>
                <a:lnTo>
                  <a:pt x="1195340" y="366859"/>
                </a:lnTo>
                <a:lnTo>
                  <a:pt x="1233907" y="362273"/>
                </a:lnTo>
                <a:lnTo>
                  <a:pt x="1268524" y="366618"/>
                </a:lnTo>
                <a:lnTo>
                  <a:pt x="1305917" y="383698"/>
                </a:lnTo>
                <a:lnTo>
                  <a:pt x="1341458" y="411331"/>
                </a:lnTo>
                <a:lnTo>
                  <a:pt x="1375054" y="447321"/>
                </a:lnTo>
                <a:lnTo>
                  <a:pt x="1406615" y="489471"/>
                </a:lnTo>
                <a:lnTo>
                  <a:pt x="1436048" y="535587"/>
                </a:lnTo>
                <a:lnTo>
                  <a:pt x="1463263" y="583471"/>
                </a:lnTo>
                <a:lnTo>
                  <a:pt x="1488167" y="630928"/>
                </a:lnTo>
                <a:lnTo>
                  <a:pt x="1510670" y="675763"/>
                </a:lnTo>
                <a:lnTo>
                  <a:pt x="1530678" y="715778"/>
                </a:lnTo>
                <a:lnTo>
                  <a:pt x="1548102" y="748779"/>
                </a:lnTo>
                <a:lnTo>
                  <a:pt x="1562849" y="772568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325" y="1176133"/>
            <a:ext cx="182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Minima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1700" y="1189470"/>
            <a:ext cx="1868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Saddle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99" y="1779274"/>
            <a:ext cx="1522730" cy="730885"/>
          </a:xfrm>
          <a:custGeom>
            <a:avLst/>
            <a:gdLst/>
            <a:ahLst/>
            <a:cxnLst/>
            <a:rect l="l" t="t" r="r" b="b"/>
            <a:pathLst>
              <a:path w="1522729" h="730885">
                <a:moveTo>
                  <a:pt x="0" y="0"/>
                </a:moveTo>
                <a:lnTo>
                  <a:pt x="17612" y="23896"/>
                </a:lnTo>
                <a:lnTo>
                  <a:pt x="39618" y="56592"/>
                </a:lnTo>
                <a:lnTo>
                  <a:pt x="65440" y="95927"/>
                </a:lnTo>
                <a:lnTo>
                  <a:pt x="94500" y="139736"/>
                </a:lnTo>
                <a:lnTo>
                  <a:pt x="126218" y="185860"/>
                </a:lnTo>
                <a:lnTo>
                  <a:pt x="160017" y="232136"/>
                </a:lnTo>
                <a:lnTo>
                  <a:pt x="195318" y="276403"/>
                </a:lnTo>
                <a:lnTo>
                  <a:pt x="231543" y="316497"/>
                </a:lnTo>
                <a:lnTo>
                  <a:pt x="268113" y="350259"/>
                </a:lnTo>
                <a:lnTo>
                  <a:pt x="304449" y="375524"/>
                </a:lnTo>
                <a:lnTo>
                  <a:pt x="345782" y="394165"/>
                </a:lnTo>
                <a:lnTo>
                  <a:pt x="389412" y="405871"/>
                </a:lnTo>
                <a:lnTo>
                  <a:pt x="434879" y="411980"/>
                </a:lnTo>
                <a:lnTo>
                  <a:pt x="481725" y="413829"/>
                </a:lnTo>
                <a:lnTo>
                  <a:pt x="529490" y="412753"/>
                </a:lnTo>
                <a:lnTo>
                  <a:pt x="577714" y="410091"/>
                </a:lnTo>
                <a:lnTo>
                  <a:pt x="625939" y="407179"/>
                </a:lnTo>
                <a:lnTo>
                  <a:pt x="673704" y="405352"/>
                </a:lnTo>
                <a:lnTo>
                  <a:pt x="720549" y="405949"/>
                </a:lnTo>
                <a:lnTo>
                  <a:pt x="766950" y="406297"/>
                </a:lnTo>
                <a:lnTo>
                  <a:pt x="813601" y="403721"/>
                </a:lnTo>
                <a:lnTo>
                  <a:pt x="860377" y="399558"/>
                </a:lnTo>
                <a:lnTo>
                  <a:pt x="907154" y="395145"/>
                </a:lnTo>
                <a:lnTo>
                  <a:pt x="953805" y="391818"/>
                </a:lnTo>
                <a:lnTo>
                  <a:pt x="1000205" y="390913"/>
                </a:lnTo>
                <a:lnTo>
                  <a:pt x="1046230" y="393768"/>
                </a:lnTo>
                <a:lnTo>
                  <a:pt x="1091753" y="401718"/>
                </a:lnTo>
                <a:lnTo>
                  <a:pt x="1136649" y="416099"/>
                </a:lnTo>
                <a:lnTo>
                  <a:pt x="1178183" y="436647"/>
                </a:lnTo>
                <a:lnTo>
                  <a:pt x="1221899" y="464572"/>
                </a:lnTo>
                <a:lnTo>
                  <a:pt x="1266731" y="498019"/>
                </a:lnTo>
                <a:lnTo>
                  <a:pt x="1311613" y="535129"/>
                </a:lnTo>
                <a:lnTo>
                  <a:pt x="1355481" y="574046"/>
                </a:lnTo>
                <a:lnTo>
                  <a:pt x="1397268" y="612913"/>
                </a:lnTo>
                <a:lnTo>
                  <a:pt x="1435909" y="649871"/>
                </a:lnTo>
                <a:lnTo>
                  <a:pt x="1470338" y="683064"/>
                </a:lnTo>
                <a:lnTo>
                  <a:pt x="1499490" y="710634"/>
                </a:lnTo>
                <a:lnTo>
                  <a:pt x="1522299" y="730724"/>
                </a:lnTo>
              </a:path>
            </a:pathLst>
          </a:custGeom>
          <a:ln w="761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451" y="205329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349" y="182699"/>
                </a:moveTo>
                <a:lnTo>
                  <a:pt x="55792" y="175521"/>
                </a:lnTo>
                <a:lnTo>
                  <a:pt x="26755" y="155944"/>
                </a:lnTo>
                <a:lnTo>
                  <a:pt x="7178" y="126907"/>
                </a:lnTo>
                <a:lnTo>
                  <a:pt x="0" y="91349"/>
                </a:lnTo>
                <a:lnTo>
                  <a:pt x="7178" y="55792"/>
                </a:lnTo>
                <a:lnTo>
                  <a:pt x="26755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09254" y="1771"/>
                </a:lnTo>
                <a:lnTo>
                  <a:pt x="155944" y="26755"/>
                </a:lnTo>
                <a:lnTo>
                  <a:pt x="180928" y="73445"/>
                </a:lnTo>
                <a:lnTo>
                  <a:pt x="182699" y="91349"/>
                </a:lnTo>
                <a:lnTo>
                  <a:pt x="175521" y="126907"/>
                </a:lnTo>
                <a:lnTo>
                  <a:pt x="155944" y="155944"/>
                </a:lnTo>
                <a:lnTo>
                  <a:pt x="126907" y="175521"/>
                </a:lnTo>
                <a:lnTo>
                  <a:pt x="91349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3451" y="205329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49"/>
                </a:moveTo>
                <a:lnTo>
                  <a:pt x="7178" y="55792"/>
                </a:lnTo>
                <a:lnTo>
                  <a:pt x="26755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42031" y="15347"/>
                </a:lnTo>
                <a:lnTo>
                  <a:pt x="175746" y="56391"/>
                </a:lnTo>
                <a:lnTo>
                  <a:pt x="182699" y="91349"/>
                </a:lnTo>
                <a:lnTo>
                  <a:pt x="175521" y="126907"/>
                </a:lnTo>
                <a:lnTo>
                  <a:pt x="155944" y="155944"/>
                </a:lnTo>
                <a:lnTo>
                  <a:pt x="126907" y="175521"/>
                </a:lnTo>
                <a:lnTo>
                  <a:pt x="91349" y="182699"/>
                </a:lnTo>
                <a:lnTo>
                  <a:pt x="55792" y="175521"/>
                </a:lnTo>
                <a:lnTo>
                  <a:pt x="26755" y="155944"/>
                </a:lnTo>
                <a:lnTo>
                  <a:pt x="7178" y="126907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4976" y="19612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349" y="182699"/>
                </a:moveTo>
                <a:lnTo>
                  <a:pt x="55792" y="175521"/>
                </a:lnTo>
                <a:lnTo>
                  <a:pt x="26755" y="155944"/>
                </a:lnTo>
                <a:lnTo>
                  <a:pt x="7178" y="126907"/>
                </a:lnTo>
                <a:lnTo>
                  <a:pt x="0" y="91349"/>
                </a:lnTo>
                <a:lnTo>
                  <a:pt x="7178" y="55792"/>
                </a:lnTo>
                <a:lnTo>
                  <a:pt x="26755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09254" y="1771"/>
                </a:lnTo>
                <a:lnTo>
                  <a:pt x="155944" y="26755"/>
                </a:lnTo>
                <a:lnTo>
                  <a:pt x="180928" y="73445"/>
                </a:lnTo>
                <a:lnTo>
                  <a:pt x="182699" y="91349"/>
                </a:lnTo>
                <a:lnTo>
                  <a:pt x="175521" y="126907"/>
                </a:lnTo>
                <a:lnTo>
                  <a:pt x="155944" y="155944"/>
                </a:lnTo>
                <a:lnTo>
                  <a:pt x="126907" y="175521"/>
                </a:lnTo>
                <a:lnTo>
                  <a:pt x="91349" y="1826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4976" y="19612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49"/>
                </a:moveTo>
                <a:lnTo>
                  <a:pt x="7178" y="55792"/>
                </a:lnTo>
                <a:lnTo>
                  <a:pt x="26755" y="26755"/>
                </a:lnTo>
                <a:lnTo>
                  <a:pt x="55792" y="7178"/>
                </a:lnTo>
                <a:lnTo>
                  <a:pt x="91349" y="0"/>
                </a:lnTo>
                <a:lnTo>
                  <a:pt x="142030" y="15347"/>
                </a:lnTo>
                <a:lnTo>
                  <a:pt x="175746" y="56391"/>
                </a:lnTo>
                <a:lnTo>
                  <a:pt x="182699" y="91349"/>
                </a:lnTo>
                <a:lnTo>
                  <a:pt x="175521" y="126907"/>
                </a:lnTo>
                <a:lnTo>
                  <a:pt x="155944" y="155944"/>
                </a:lnTo>
                <a:lnTo>
                  <a:pt x="126907" y="175521"/>
                </a:lnTo>
                <a:lnTo>
                  <a:pt x="91349" y="182699"/>
                </a:lnTo>
                <a:lnTo>
                  <a:pt x="55792" y="175521"/>
                </a:lnTo>
                <a:lnTo>
                  <a:pt x="26755" y="155944"/>
                </a:lnTo>
                <a:lnTo>
                  <a:pt x="7178" y="126907"/>
                </a:lnTo>
                <a:lnTo>
                  <a:pt x="0" y="91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4012" y="2834033"/>
            <a:ext cx="244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Poor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77676" y="2052577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2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35926" y="200537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6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5926" y="200537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6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151" y="214464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54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3701" y="209744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0" y="0"/>
                </a:lnTo>
                <a:lnTo>
                  <a:pt x="129676" y="47198"/>
                </a:lnTo>
                <a:lnTo>
                  <a:pt x="0" y="943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3701" y="209744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6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862" y="3276627"/>
            <a:ext cx="4852981" cy="1079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29750" y="222495"/>
            <a:ext cx="205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Gradient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66274" y="4268025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9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2199" y="4268025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099" y="0"/>
                </a:lnTo>
              </a:path>
            </a:pathLst>
          </a:custGeom>
          <a:ln w="761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00599" y="4150788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97325" y="4150788"/>
            <a:ext cx="140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SGD+Momentum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날짜 개체 틀 3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0FEC1917-6E57-4390-9FD0-0D8A02039E9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33" name="바닥글 개체 틀 3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13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83" y="3086876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6" y="3176839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2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20" y="3135848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6" y="2018064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74"/>
                </a:moveTo>
                <a:lnTo>
                  <a:pt x="586034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7" y="1932658"/>
            <a:ext cx="88090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4" y="2081737"/>
            <a:ext cx="638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37761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37761C"/>
                </a:solidFill>
                <a:latin typeface="Arial"/>
                <a:cs typeface="Arial"/>
              </a:rPr>
              <a:t>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42" y="1937571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299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7" y="1896580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91" y="2004920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2"/>
                </a:moveTo>
                <a:lnTo>
                  <a:pt x="178487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510" y="1949691"/>
            <a:ext cx="109066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8" y="2501217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5" y="1157483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56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SGD+Momentum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200" y="3236274"/>
            <a:ext cx="4035425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399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6703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</a:t>
            </a:r>
            <a:r>
              <a:rPr sz="1400" spc="-5">
                <a:latin typeface="Arial"/>
                <a:cs typeface="Arial"/>
              </a:rPr>
              <a:t>with  </a:t>
            </a:r>
            <a:endParaRPr lang="en-US" sz="100" spc="-5" smtClean="0">
              <a:latin typeface="Arial"/>
              <a:cs typeface="Arial"/>
            </a:endParaRPr>
          </a:p>
          <a:p>
            <a:pPr marL="312420" marR="367030">
              <a:lnSpc>
                <a:spcPts val="1650"/>
              </a:lnSpc>
              <a:spcBef>
                <a:spcPts val="1260"/>
              </a:spcBef>
            </a:pPr>
            <a:r>
              <a:rPr sz="1400" smtClean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30"/>
              </a:lnSpc>
              <a:spcBef>
                <a:spcPts val="645"/>
              </a:spcBef>
            </a:pPr>
            <a:r>
              <a:rPr sz="700" spc="-10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</a:t>
            </a:r>
            <a:r>
              <a:rPr sz="700" spc="-10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날짜 개체 틀 2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CF248996-6FED-4793-9F13-766A110664F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14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2583" y="3086876"/>
            <a:ext cx="179924" cy="17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7746" y="3176839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2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7520" y="3135848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6" y="2018064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5" h="1073785">
                <a:moveTo>
                  <a:pt x="0" y="1073574"/>
                </a:moveTo>
                <a:lnTo>
                  <a:pt x="586034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1437" y="1932658"/>
            <a:ext cx="88090" cy="110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9674" y="2081737"/>
            <a:ext cx="638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37761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37761C"/>
                </a:solidFill>
                <a:latin typeface="Arial"/>
                <a:cs typeface="Arial"/>
              </a:rPr>
              <a:t>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942" y="1937571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>
                <a:moveTo>
                  <a:pt x="0" y="0"/>
                </a:moveTo>
                <a:lnTo>
                  <a:pt x="1209299" y="0"/>
                </a:lnTo>
              </a:path>
            </a:pathLst>
          </a:custGeom>
          <a:ln w="1904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717" y="1896580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2791" y="2004920"/>
            <a:ext cx="1784985" cy="1111885"/>
          </a:xfrm>
          <a:custGeom>
            <a:avLst/>
            <a:gdLst/>
            <a:ahLst/>
            <a:cxnLst/>
            <a:rect l="l" t="t" r="r" b="b"/>
            <a:pathLst>
              <a:path w="1784985" h="1111885">
                <a:moveTo>
                  <a:pt x="0" y="1111672"/>
                </a:moveTo>
                <a:lnTo>
                  <a:pt x="178487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510" y="1949691"/>
            <a:ext cx="109066" cy="91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90538" y="2501217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525" y="1157483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Momentum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86756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Nesterov</a:t>
            </a:r>
            <a:r>
              <a:rPr spc="-90"/>
              <a:t> </a:t>
            </a:r>
            <a:r>
              <a:rPr smtClean="0"/>
              <a:t>Momentum</a:t>
            </a:r>
            <a:r>
              <a:rPr lang="en-US" sz="1400" smtClean="0"/>
              <a:t>(NAG:Nesterov Accelerated Gradient)</a:t>
            </a:r>
            <a:endParaRPr sz="1400" dirty="0"/>
          </a:p>
        </p:txBody>
      </p:sp>
      <p:sp>
        <p:nvSpPr>
          <p:cNvPr id="15" name="object 15"/>
          <p:cNvSpPr/>
          <p:nvPr/>
        </p:nvSpPr>
        <p:spPr>
          <a:xfrm>
            <a:off x="5679633" y="3160451"/>
            <a:ext cx="179924" cy="179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81124" y="1913300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9595" y="2091639"/>
            <a:ext cx="586105" cy="1073785"/>
          </a:xfrm>
          <a:custGeom>
            <a:avLst/>
            <a:gdLst/>
            <a:ahLst/>
            <a:cxnLst/>
            <a:rect l="l" t="t" r="r" b="b"/>
            <a:pathLst>
              <a:path w="586104" h="1073785">
                <a:moveTo>
                  <a:pt x="0" y="1073574"/>
                </a:moveTo>
                <a:lnTo>
                  <a:pt x="586034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18487" y="2006233"/>
            <a:ext cx="88090" cy="11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16725" y="2155312"/>
            <a:ext cx="638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37761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37761C"/>
                </a:solidFill>
                <a:latin typeface="Arial"/>
                <a:cs typeface="Arial"/>
              </a:rPr>
              <a:t>elocity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9841" y="2355810"/>
            <a:ext cx="1452245" cy="834390"/>
          </a:xfrm>
          <a:custGeom>
            <a:avLst/>
            <a:gdLst/>
            <a:ahLst/>
            <a:cxnLst/>
            <a:rect l="l" t="t" r="r" b="b"/>
            <a:pathLst>
              <a:path w="1452245" h="834389">
                <a:moveTo>
                  <a:pt x="0" y="834358"/>
                </a:moveTo>
                <a:lnTo>
                  <a:pt x="1452193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56834" y="2303217"/>
            <a:ext cx="109684" cy="8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07587" y="2574792"/>
            <a:ext cx="885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8146" y="1991313"/>
            <a:ext cx="861060" cy="253365"/>
          </a:xfrm>
          <a:custGeom>
            <a:avLst/>
            <a:gdLst/>
            <a:ahLst/>
            <a:cxnLst/>
            <a:rect l="l" t="t" r="r" b="b"/>
            <a:pathLst>
              <a:path w="861059" h="253364">
                <a:moveTo>
                  <a:pt x="0" y="0"/>
                </a:moveTo>
                <a:lnTo>
                  <a:pt x="860831" y="25279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0585" y="2204392"/>
            <a:ext cx="110863" cy="794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10624" y="1199033"/>
            <a:ext cx="285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Nesterov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Momentum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725" y="3324538"/>
            <a:ext cx="4035425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399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Gradient</a:t>
            </a:r>
            <a:endParaRPr sz="1400">
              <a:latin typeface="Arial"/>
              <a:cs typeface="Arial"/>
            </a:endParaRPr>
          </a:p>
          <a:p>
            <a:pPr marL="312420" marR="367030">
              <a:lnSpc>
                <a:spcPts val="1650"/>
              </a:lnSpc>
              <a:spcBef>
                <a:spcPts val="1260"/>
              </a:spcBef>
            </a:pPr>
            <a:r>
              <a:rPr sz="1400" spc="-5" dirty="0">
                <a:latin typeface="Arial"/>
                <a:cs typeface="Arial"/>
              </a:rPr>
              <a:t>Combine gradient at </a:t>
            </a:r>
            <a:r>
              <a:rPr sz="1400" dirty="0">
                <a:latin typeface="Arial"/>
                <a:cs typeface="Arial"/>
              </a:rPr>
              <a:t>current </a:t>
            </a:r>
            <a:r>
              <a:rPr sz="1400" spc="-5" dirty="0">
                <a:latin typeface="Arial"/>
                <a:cs typeface="Arial"/>
              </a:rPr>
              <a:t>point with 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</a:t>
            </a:r>
            <a:r>
              <a:rPr sz="1400" dirty="0">
                <a:latin typeface="Arial"/>
                <a:cs typeface="Arial"/>
              </a:rPr>
              <a:t>step </a:t>
            </a:r>
            <a:r>
              <a:rPr sz="1400" spc="-5" dirty="0">
                <a:latin typeface="Arial"/>
                <a:cs typeface="Arial"/>
              </a:rPr>
              <a:t>used to update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830"/>
              </a:lnSpc>
              <a:spcBef>
                <a:spcPts val="645"/>
              </a:spcBef>
            </a:pPr>
            <a:r>
              <a:rPr sz="700" spc="-10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“A method </a:t>
            </a:r>
            <a:r>
              <a:rPr sz="700" spc="-5" dirty="0">
                <a:latin typeface="Arial"/>
                <a:cs typeface="Arial"/>
              </a:rPr>
              <a:t>of </a:t>
            </a:r>
            <a:r>
              <a:rPr sz="700" dirty="0">
                <a:latin typeface="Arial"/>
                <a:cs typeface="Arial"/>
              </a:rPr>
              <a:t>solving a convex </a:t>
            </a:r>
            <a:r>
              <a:rPr sz="700" spc="-5" dirty="0">
                <a:latin typeface="Arial"/>
                <a:cs typeface="Arial"/>
              </a:rPr>
              <a:t>programming problem with </a:t>
            </a:r>
            <a:r>
              <a:rPr sz="700" dirty="0">
                <a:latin typeface="Arial"/>
                <a:cs typeface="Arial"/>
              </a:rPr>
              <a:t>convergence rate </a:t>
            </a:r>
            <a:r>
              <a:rPr sz="700" spc="-5" dirty="0">
                <a:latin typeface="Arial"/>
                <a:cs typeface="Arial"/>
              </a:rPr>
              <a:t>O(1/k^2)”, 1983  </a:t>
            </a:r>
            <a:r>
              <a:rPr sz="700" spc="-10" dirty="0">
                <a:latin typeface="Arial"/>
                <a:cs typeface="Arial"/>
              </a:rPr>
              <a:t>Nesterov, </a:t>
            </a:r>
            <a:r>
              <a:rPr sz="700" dirty="0">
                <a:latin typeface="Arial"/>
                <a:cs typeface="Arial"/>
              </a:rPr>
              <a:t>“Introductory </a:t>
            </a:r>
            <a:r>
              <a:rPr sz="700" spc="-5" dirty="0">
                <a:latin typeface="Arial"/>
                <a:cs typeface="Arial"/>
              </a:rPr>
              <a:t>lectures on </a:t>
            </a:r>
            <a:r>
              <a:rPr sz="700" dirty="0">
                <a:latin typeface="Arial"/>
                <a:cs typeface="Arial"/>
              </a:rPr>
              <a:t>convex </a:t>
            </a:r>
            <a:r>
              <a:rPr sz="700" spc="-5" dirty="0">
                <a:latin typeface="Arial"/>
                <a:cs typeface="Arial"/>
              </a:rPr>
              <a:t>optimization: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basic </a:t>
            </a:r>
            <a:r>
              <a:rPr sz="700" dirty="0">
                <a:latin typeface="Arial"/>
                <a:cs typeface="Arial"/>
              </a:rPr>
              <a:t>course”,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2004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700" spc="-5" dirty="0">
                <a:latin typeface="Arial"/>
                <a:cs typeface="Arial"/>
              </a:rPr>
              <a:t>Sutskever et al, </a:t>
            </a:r>
            <a:r>
              <a:rPr sz="700" dirty="0">
                <a:latin typeface="Arial"/>
                <a:cs typeface="Arial"/>
              </a:rPr>
              <a:t>“On </a:t>
            </a:r>
            <a:r>
              <a:rPr sz="700" spc="-5" dirty="0">
                <a:latin typeface="Arial"/>
                <a:cs typeface="Arial"/>
              </a:rPr>
              <a:t>the importance of initialization and </a:t>
            </a:r>
            <a:r>
              <a:rPr sz="700" dirty="0">
                <a:latin typeface="Arial"/>
                <a:cs typeface="Arial"/>
              </a:rPr>
              <a:t>momentum </a:t>
            </a:r>
            <a:r>
              <a:rPr sz="700" spc="-5" dirty="0">
                <a:latin typeface="Arial"/>
                <a:cs typeface="Arial"/>
              </a:rPr>
              <a:t>in deep learning”, ICML</a:t>
            </a:r>
            <a:r>
              <a:rPr sz="700" spc="-6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0475" y="3688138"/>
            <a:ext cx="4023995" cy="6890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“Look </a:t>
            </a:r>
            <a:r>
              <a:rPr sz="1400" spc="-5" dirty="0">
                <a:latin typeface="Arial"/>
                <a:cs typeface="Arial"/>
              </a:rPr>
              <a:t>ahead” to the point where updating </a:t>
            </a:r>
            <a:r>
              <a:rPr sz="1400" spc="-5">
                <a:latin typeface="Arial"/>
                <a:cs typeface="Arial"/>
              </a:rPr>
              <a:t>using  </a:t>
            </a:r>
            <a:endParaRPr lang="en-US" sz="1400" spc="-5" smtClean="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mtClean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would take us; </a:t>
            </a:r>
            <a:r>
              <a:rPr sz="1400" dirty="0">
                <a:latin typeface="Arial"/>
                <a:cs typeface="Arial"/>
              </a:rPr>
              <a:t>compute </a:t>
            </a:r>
            <a:r>
              <a:rPr sz="1400" spc="-5" dirty="0">
                <a:latin typeface="Arial"/>
                <a:cs typeface="Arial"/>
              </a:rPr>
              <a:t>gradient there and  </a:t>
            </a:r>
            <a:r>
              <a:rPr sz="1400" dirty="0">
                <a:latin typeface="Arial"/>
                <a:cs typeface="Arial"/>
              </a:rPr>
              <a:t>mix </a:t>
            </a:r>
            <a:r>
              <a:rPr sz="1400" spc="-5" dirty="0">
                <a:latin typeface="Arial"/>
                <a:cs typeface="Arial"/>
              </a:rPr>
              <a:t>it with </a:t>
            </a:r>
            <a:r>
              <a:rPr sz="1400" dirty="0">
                <a:latin typeface="Arial"/>
                <a:cs typeface="Arial"/>
              </a:rPr>
              <a:t>velocity </a:t>
            </a:r>
            <a:r>
              <a:rPr sz="1400" spc="-5" dirty="0">
                <a:latin typeface="Arial"/>
                <a:cs typeface="Arial"/>
              </a:rPr>
              <a:t>to get actual update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7525" y="1478163"/>
            <a:ext cx="2282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미끄러짐 효과</a:t>
            </a:r>
            <a:r>
              <a:rPr lang="en-US" altLang="ko-KR" sz="900" smtClean="0"/>
              <a:t>(</a:t>
            </a:r>
            <a:r>
              <a:rPr lang="ko-KR" altLang="en-US" sz="900" smtClean="0"/>
              <a:t>관성</a:t>
            </a:r>
            <a:r>
              <a:rPr lang="en-US" altLang="ko-KR" sz="900" smtClean="0"/>
              <a:t>)</a:t>
            </a:r>
            <a:endParaRPr lang="ko-KR" alt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5174508" y="1523784"/>
            <a:ext cx="2282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브레이크 효과</a:t>
            </a:r>
            <a:r>
              <a:rPr lang="en-US" altLang="ko-KR" sz="900" smtClean="0"/>
              <a:t>(</a:t>
            </a:r>
            <a:r>
              <a:rPr lang="ko-KR" altLang="en-US" sz="900" smtClean="0"/>
              <a:t>제동</a:t>
            </a:r>
            <a:r>
              <a:rPr lang="en-US" altLang="ko-KR" sz="900" smtClean="0"/>
              <a:t>)</a:t>
            </a:r>
            <a:endParaRPr lang="ko-KR" altLang="en-US" sz="900"/>
          </a:p>
        </p:txBody>
      </p:sp>
      <p:sp>
        <p:nvSpPr>
          <p:cNvPr id="38" name="날짜 개체 틀 3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DF3C6EF-1E27-41D4-AB50-8AC07EC4147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39" name="바닥글 개체 틀 3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15</a:t>
            </a:fld>
            <a:endParaRPr lang="en-US" altLang="ko-K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4221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00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473080" y="1021621"/>
            <a:ext cx="4209458" cy="902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149" y="891825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50" y="0"/>
                </a:lnTo>
                <a:lnTo>
                  <a:pt x="4514150" y="1139075"/>
                </a:lnTo>
                <a:lnTo>
                  <a:pt x="0" y="113907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9074" y="1006225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9" y="0"/>
                </a:lnTo>
                <a:lnTo>
                  <a:pt x="1255199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4786" y="2406761"/>
            <a:ext cx="1708119" cy="310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605" y="3124180"/>
            <a:ext cx="4092298" cy="1206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149" y="3009725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4000" y="0"/>
                </a:lnTo>
                <a:lnTo>
                  <a:pt x="4354000" y="1448724"/>
                </a:lnTo>
                <a:lnTo>
                  <a:pt x="0" y="14487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5700" y="1046121"/>
            <a:ext cx="1203933" cy="324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24225" y="825422"/>
            <a:ext cx="241554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Annoying, usually we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want  update in terms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7364" y="2934463"/>
            <a:ext cx="3783387" cy="1120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4876800" y="1581150"/>
            <a:ext cx="359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</a:rPr>
              <a:t>Momentum</a:t>
            </a:r>
            <a:r>
              <a:rPr lang="ko-KR" altLang="en-US" sz="1400" smtClean="0">
                <a:solidFill>
                  <a:srgbClr val="FF0000"/>
                </a:solidFill>
              </a:rPr>
              <a:t>을</a:t>
            </a:r>
            <a:r>
              <a:rPr lang="en-US" altLang="ko-KR" sz="1400">
                <a:solidFill>
                  <a:srgbClr val="FF0000"/>
                </a:solidFill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</a:rPr>
              <a:t>먼저 고려해서</a:t>
            </a:r>
            <a:r>
              <a:rPr lang="en-US" altLang="ko-KR" sz="1400" smtClean="0">
                <a:solidFill>
                  <a:srgbClr val="FF0000"/>
                </a:solidFill>
              </a:rPr>
              <a:t>, Momentum Step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</a:rPr>
              <a:t>이동을 예측한 것을 계산한 후 그 자리에서 </a:t>
            </a:r>
            <a:r>
              <a:rPr lang="en-US" altLang="ko-KR" sz="1400" smtClean="0">
                <a:solidFill>
                  <a:srgbClr val="FF0000"/>
                </a:solidFill>
              </a:rPr>
              <a:t>Gradient</a:t>
            </a:r>
            <a:r>
              <a:rPr lang="ko-KR" altLang="en-US" sz="1400" smtClean="0">
                <a:solidFill>
                  <a:srgbClr val="FF0000"/>
                </a:solidFill>
              </a:rPr>
              <a:t>를 구해서 </a:t>
            </a:r>
            <a:r>
              <a:rPr lang="en-US" altLang="ko-KR" sz="1400" smtClean="0">
                <a:solidFill>
                  <a:srgbClr val="FF0000"/>
                </a:solidFill>
              </a:rPr>
              <a:t>Gradient Step</a:t>
            </a:r>
            <a:r>
              <a:rPr lang="ko-KR" altLang="en-US" sz="1400" smtClean="0">
                <a:solidFill>
                  <a:srgbClr val="FF0000"/>
                </a:solidFill>
              </a:rPr>
              <a:t>을 이동</a:t>
            </a:r>
            <a:r>
              <a:rPr lang="en-US" altLang="ko-KR" sz="1400" smtClean="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4E8E361-2079-4BCE-A563-4084675A3D36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5" name="바닥글 개체 틀 2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16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4221" y="2404947"/>
            <a:ext cx="364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700" y="2404947"/>
            <a:ext cx="18319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Change of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variables  rearrange: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26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Nesterov</a:t>
            </a:r>
            <a:r>
              <a:rPr spc="-90" dirty="0"/>
              <a:t> </a:t>
            </a:r>
            <a:r>
              <a:rPr dirty="0"/>
              <a:t>Momentum</a:t>
            </a:r>
          </a:p>
        </p:txBody>
      </p:sp>
      <p:sp>
        <p:nvSpPr>
          <p:cNvPr id="5" name="object 5"/>
          <p:cNvSpPr/>
          <p:nvPr/>
        </p:nvSpPr>
        <p:spPr>
          <a:xfrm>
            <a:off x="473080" y="1021621"/>
            <a:ext cx="4209458" cy="902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149" y="891825"/>
            <a:ext cx="4514215" cy="1139190"/>
          </a:xfrm>
          <a:custGeom>
            <a:avLst/>
            <a:gdLst/>
            <a:ahLst/>
            <a:cxnLst/>
            <a:rect l="l" t="t" r="r" b="b"/>
            <a:pathLst>
              <a:path w="4514215" h="1139189">
                <a:moveTo>
                  <a:pt x="0" y="0"/>
                </a:moveTo>
                <a:lnTo>
                  <a:pt x="4514150" y="0"/>
                </a:lnTo>
                <a:lnTo>
                  <a:pt x="4514150" y="1139075"/>
                </a:lnTo>
                <a:lnTo>
                  <a:pt x="0" y="113907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9074" y="1006225"/>
            <a:ext cx="1255395" cy="433705"/>
          </a:xfrm>
          <a:custGeom>
            <a:avLst/>
            <a:gdLst/>
            <a:ahLst/>
            <a:cxnLst/>
            <a:rect l="l" t="t" r="r" b="b"/>
            <a:pathLst>
              <a:path w="1255395" h="433705">
                <a:moveTo>
                  <a:pt x="0" y="0"/>
                </a:moveTo>
                <a:lnTo>
                  <a:pt x="1255199" y="0"/>
                </a:lnTo>
                <a:lnTo>
                  <a:pt x="1255199" y="433499"/>
                </a:lnTo>
                <a:lnTo>
                  <a:pt x="0" y="43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4786" y="2406761"/>
            <a:ext cx="1708119" cy="310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605" y="3124180"/>
            <a:ext cx="4092298" cy="1206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149" y="3009725"/>
            <a:ext cx="4354195" cy="1449070"/>
          </a:xfrm>
          <a:custGeom>
            <a:avLst/>
            <a:gdLst/>
            <a:ahLst/>
            <a:cxnLst/>
            <a:rect l="l" t="t" r="r" b="b"/>
            <a:pathLst>
              <a:path w="4354195" h="1449070">
                <a:moveTo>
                  <a:pt x="0" y="0"/>
                </a:moveTo>
                <a:lnTo>
                  <a:pt x="4354000" y="0"/>
                </a:lnTo>
                <a:lnTo>
                  <a:pt x="4354000" y="1448724"/>
                </a:lnTo>
                <a:lnTo>
                  <a:pt x="0" y="14487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4E8E361-2079-4BCE-A563-4084675A3D36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5" name="바닥글 개체 틀 2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17</a:t>
            </a:fld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2" t="15306" r="7378" b="4694"/>
          <a:stretch/>
        </p:blipFill>
        <p:spPr>
          <a:xfrm rot="16200000">
            <a:off x="5714999" y="1276351"/>
            <a:ext cx="2438401" cy="411480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9" idx="3"/>
            <a:endCxn id="14" idx="0"/>
          </p:cNvCxnSpPr>
          <p:nvPr/>
        </p:nvCxnSpPr>
        <p:spPr>
          <a:xfrm flipV="1">
            <a:off x="4489903" y="3333751"/>
            <a:ext cx="386897" cy="39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13"/>
          <p:cNvSpPr/>
          <p:nvPr/>
        </p:nvSpPr>
        <p:spPr>
          <a:xfrm>
            <a:off x="4987295" y="899990"/>
            <a:ext cx="3783387" cy="1120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8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50" y="858612"/>
            <a:ext cx="6207182" cy="1360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4744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AdaGrad</a:t>
            </a:r>
            <a:r>
              <a:rPr lang="en-US" spc="-5" smtClean="0"/>
              <a:t>(Adaptive Gradient)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484199" y="1616025"/>
            <a:ext cx="2456815" cy="240665"/>
          </a:xfrm>
          <a:custGeom>
            <a:avLst/>
            <a:gdLst/>
            <a:ahLst/>
            <a:cxnLst/>
            <a:rect l="l" t="t" r="r" b="b"/>
            <a:pathLst>
              <a:path w="2456815" h="240664">
                <a:moveTo>
                  <a:pt x="0" y="0"/>
                </a:moveTo>
                <a:lnTo>
                  <a:pt x="2456699" y="0"/>
                </a:lnTo>
                <a:lnTo>
                  <a:pt x="245669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5" y="4443210"/>
            <a:ext cx="46520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Duchi et al, </a:t>
            </a:r>
            <a:r>
              <a:rPr sz="800" dirty="0">
                <a:latin typeface="Arial"/>
                <a:cs typeface="Arial"/>
              </a:rPr>
              <a:t>“Adaptive subgradient methods </a:t>
            </a:r>
            <a:r>
              <a:rPr sz="800" spc="-5" dirty="0">
                <a:latin typeface="Arial"/>
                <a:cs typeface="Arial"/>
              </a:rPr>
              <a:t>for online learning and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2011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263237" y="2275862"/>
            <a:ext cx="6594763" cy="113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/>
          <p:nvPr/>
        </p:nvSpPr>
        <p:spPr>
          <a:xfrm>
            <a:off x="3217224" y="1892200"/>
            <a:ext cx="3113405" cy="240665"/>
          </a:xfrm>
          <a:custGeom>
            <a:avLst/>
            <a:gdLst/>
            <a:ahLst/>
            <a:cxnLst/>
            <a:rect l="l" t="t" r="r" b="b"/>
            <a:pathLst>
              <a:path w="3113404" h="240664">
                <a:moveTo>
                  <a:pt x="0" y="0"/>
                </a:moveTo>
                <a:lnTo>
                  <a:pt x="3112799" y="0"/>
                </a:lnTo>
                <a:lnTo>
                  <a:pt x="311279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2805" y="890076"/>
            <a:ext cx="2589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지금까지 많이 변화하지 않은 변수들은 </a:t>
            </a:r>
            <a:r>
              <a:rPr lang="en-US" altLang="ko-KR" sz="1400" smtClean="0">
                <a:solidFill>
                  <a:srgbClr val="FF0000"/>
                </a:solidFill>
              </a:rPr>
              <a:t>step size</a:t>
            </a:r>
            <a:r>
              <a:rPr lang="ko-KR" altLang="en-US" sz="1400" smtClean="0">
                <a:solidFill>
                  <a:srgbClr val="FF0000"/>
                </a:solidFill>
              </a:rPr>
              <a:t>를 크게한다</a:t>
            </a:r>
            <a:r>
              <a:rPr lang="en-US" altLang="ko-KR" sz="140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400" smtClean="0">
              <a:solidFill>
                <a:srgbClr val="FF0000"/>
              </a:solidFill>
            </a:endParaRPr>
          </a:p>
          <a:p>
            <a:r>
              <a:rPr lang="ko-KR" altLang="en-US" sz="1400" smtClean="0">
                <a:solidFill>
                  <a:srgbClr val="FF0000"/>
                </a:solidFill>
              </a:rPr>
              <a:t>많이 변화했던 변수들은 </a:t>
            </a:r>
            <a:r>
              <a:rPr lang="en-US" altLang="ko-KR" sz="1400" smtClean="0">
                <a:solidFill>
                  <a:srgbClr val="FF0000"/>
                </a:solidFill>
              </a:rPr>
              <a:t>step size</a:t>
            </a:r>
            <a:r>
              <a:rPr lang="ko-KR" altLang="en-US" sz="1400" smtClean="0">
                <a:solidFill>
                  <a:srgbClr val="FF0000"/>
                </a:solidFill>
              </a:rPr>
              <a:t>를 작게한다</a:t>
            </a:r>
            <a:r>
              <a:rPr lang="en-US" altLang="ko-KR" sz="1400" smtClean="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9251" y="3441318"/>
            <a:ext cx="8166171" cy="448309"/>
            <a:chOff x="149251" y="3441318"/>
            <a:chExt cx="8166171" cy="448309"/>
          </a:xfrm>
        </p:grpSpPr>
        <p:sp>
          <p:nvSpPr>
            <p:cNvPr id="13" name="object 5"/>
            <p:cNvSpPr txBox="1"/>
            <p:nvPr/>
          </p:nvSpPr>
          <p:spPr>
            <a:xfrm>
              <a:off x="149251" y="3441318"/>
              <a:ext cx="4605092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smtClean="0">
                  <a:solidFill>
                    <a:srgbClr val="0000FF"/>
                  </a:solidFill>
                  <a:latin typeface="Arial"/>
                  <a:cs typeface="Arial"/>
                </a:rPr>
                <a:t>Q</a:t>
              </a:r>
              <a:r>
                <a:rPr lang="en-US" sz="2400" spc="-5" smtClean="0">
                  <a:solidFill>
                    <a:srgbClr val="0000FF"/>
                  </a:solidFill>
                  <a:latin typeface="Arial"/>
                  <a:cs typeface="Arial"/>
                </a:rPr>
                <a:t>1</a:t>
              </a:r>
              <a:r>
                <a:rPr sz="2400" spc="-5" smtClean="0">
                  <a:solidFill>
                    <a:srgbClr val="0000FF"/>
                  </a:solidFill>
                  <a:latin typeface="Arial"/>
                  <a:cs typeface="Arial"/>
                </a:rPr>
                <a:t>: </a:t>
              </a:r>
              <a:r>
                <a:rPr sz="2400" spc="-5" dirty="0">
                  <a:solidFill>
                    <a:srgbClr val="0000FF"/>
                  </a:solidFill>
                  <a:latin typeface="Arial"/>
                  <a:cs typeface="Arial"/>
                </a:rPr>
                <a:t>What happens with</a:t>
              </a:r>
              <a:r>
                <a:rPr sz="2400" spc="-2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2400" spc="-5" dirty="0">
                  <a:solidFill>
                    <a:srgbClr val="0000FF"/>
                  </a:solidFill>
                  <a:latin typeface="Arial"/>
                  <a:cs typeface="Arial"/>
                </a:rPr>
                <a:t>AdaGrad?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4" name="object 7"/>
            <p:cNvSpPr txBox="1"/>
            <p:nvPr/>
          </p:nvSpPr>
          <p:spPr>
            <a:xfrm>
              <a:off x="4754343" y="3441318"/>
              <a:ext cx="3561079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Arial"/>
                  <a:cs typeface="Arial"/>
                </a:rPr>
                <a:t>Progress along </a:t>
              </a:r>
              <a:r>
                <a:rPr sz="1400" dirty="0">
                  <a:latin typeface="Arial"/>
                  <a:cs typeface="Arial"/>
                </a:rPr>
                <a:t>“steep” </a:t>
              </a:r>
              <a:r>
                <a:rPr sz="1400" spc="-5" dirty="0">
                  <a:latin typeface="Arial"/>
                  <a:cs typeface="Arial"/>
                </a:rPr>
                <a:t>directions is damped;  progress along </a:t>
              </a:r>
              <a:r>
                <a:rPr sz="1400" dirty="0">
                  <a:latin typeface="Arial"/>
                  <a:cs typeface="Arial"/>
                </a:rPr>
                <a:t>“flat” </a:t>
              </a:r>
              <a:r>
                <a:rPr sz="1400" spc="-5" dirty="0">
                  <a:latin typeface="Arial"/>
                  <a:cs typeface="Arial"/>
                </a:rPr>
                <a:t>directions is</a:t>
              </a:r>
              <a:r>
                <a:rPr sz="1400" spc="-85" dirty="0">
                  <a:latin typeface="Arial"/>
                  <a:cs typeface="Arial"/>
                </a:rPr>
                <a:t> </a:t>
              </a:r>
              <a:r>
                <a:rPr sz="1400" spc="-5" dirty="0">
                  <a:latin typeface="Arial"/>
                  <a:cs typeface="Arial"/>
                </a:rPr>
                <a:t>accelerated</a:t>
              </a:r>
              <a:endParaRPr sz="1400">
                <a:latin typeface="Arial"/>
                <a:cs typeface="Arial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4094" y="4011209"/>
            <a:ext cx="8585539" cy="406809"/>
            <a:chOff x="76200" y="2869846"/>
            <a:chExt cx="8585539" cy="406809"/>
          </a:xfrm>
        </p:grpSpPr>
        <p:sp>
          <p:nvSpPr>
            <p:cNvPr id="17" name="object 6"/>
            <p:cNvSpPr txBox="1"/>
            <p:nvPr/>
          </p:nvSpPr>
          <p:spPr>
            <a:xfrm>
              <a:off x="76200" y="2869846"/>
              <a:ext cx="68592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solidFill>
                    <a:srgbClr val="0000FF"/>
                  </a:solidFill>
                  <a:latin typeface="Arial"/>
                  <a:cs typeface="Arial"/>
                </a:rPr>
                <a:t>Q2: What happens to the </a:t>
              </a:r>
              <a:r>
                <a:rPr sz="2400" dirty="0">
                  <a:solidFill>
                    <a:srgbClr val="0000FF"/>
                  </a:solidFill>
                  <a:latin typeface="Arial"/>
                  <a:cs typeface="Arial"/>
                </a:rPr>
                <a:t>step size </a:t>
              </a:r>
              <a:r>
                <a:rPr sz="2400" spc="-5" dirty="0">
                  <a:solidFill>
                    <a:srgbClr val="0000FF"/>
                  </a:solidFill>
                  <a:latin typeface="Arial"/>
                  <a:cs typeface="Arial"/>
                </a:rPr>
                <a:t>over long</a:t>
              </a:r>
              <a:r>
                <a:rPr sz="2400" spc="-10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2400" spc="-5" dirty="0">
                  <a:solidFill>
                    <a:srgbClr val="0000FF"/>
                  </a:solidFill>
                  <a:latin typeface="Arial"/>
                  <a:cs typeface="Arial"/>
                </a:rPr>
                <a:t>time?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8" name="object 7"/>
            <p:cNvSpPr txBox="1"/>
            <p:nvPr/>
          </p:nvSpPr>
          <p:spPr>
            <a:xfrm>
              <a:off x="6944064" y="2946455"/>
              <a:ext cx="171767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Arial"/>
                  <a:cs typeface="Arial"/>
                </a:rPr>
                <a:t>Decays to</a:t>
              </a:r>
              <a:r>
                <a:rPr sz="2000" spc="-90" dirty="0">
                  <a:latin typeface="Arial"/>
                  <a:cs typeface="Arial"/>
                </a:rPr>
                <a:t> </a:t>
              </a:r>
              <a:r>
                <a:rPr sz="2000" dirty="0">
                  <a:latin typeface="Arial"/>
                  <a:cs typeface="Arial"/>
                </a:rPr>
                <a:t>zero</a:t>
              </a:r>
              <a:endParaRPr sz="2000">
                <a:latin typeface="Arial"/>
                <a:cs typeface="Arial"/>
              </a:endParaRPr>
            </a:p>
          </p:txBody>
        </p:sp>
      </p:grpSp>
      <p:cxnSp>
        <p:nvCxnSpPr>
          <p:cNvPr id="20" name="직선 화살표 연결선 19"/>
          <p:cNvCxnSpPr/>
          <p:nvPr/>
        </p:nvCxnSpPr>
        <p:spPr>
          <a:xfrm>
            <a:off x="6248400" y="2132865"/>
            <a:ext cx="609600" cy="26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40777" y="2243466"/>
            <a:ext cx="2208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0</a:t>
            </a:r>
            <a:r>
              <a:rPr lang="ko-KR" altLang="en-US" sz="1100" smtClean="0"/>
              <a:t>으로 나눠지지 않게 </a:t>
            </a:r>
            <a:endParaRPr lang="en-US" altLang="ko-KR" sz="1100" smtClean="0"/>
          </a:p>
          <a:p>
            <a:r>
              <a:rPr lang="ko-KR" altLang="en-US" sz="1100" smtClean="0"/>
              <a:t>하기 위한 </a:t>
            </a:r>
            <a:r>
              <a:rPr lang="en-US" altLang="ko-KR" sz="1100" smtClean="0"/>
              <a:t>Constant</a:t>
            </a:r>
          </a:p>
          <a:p>
            <a:r>
              <a:rPr lang="en-US" altLang="ko-KR" sz="1100" smtClean="0"/>
              <a:t>(0</a:t>
            </a:r>
            <a:r>
              <a:rPr lang="ko-KR" altLang="en-US" sz="1100" smtClean="0"/>
              <a:t>에 가까운 매우 작은 값을 사용</a:t>
            </a:r>
            <a:r>
              <a:rPr lang="en-US" altLang="ko-KR" sz="1100" smtClean="0"/>
              <a:t>)</a:t>
            </a:r>
          </a:p>
          <a:p>
            <a:r>
              <a:rPr lang="en-US" altLang="ko-KR" sz="1100" smtClean="0"/>
              <a:t>1e-7, 1e-8, 5e-7, 10e-7 ….</a:t>
            </a:r>
          </a:p>
        </p:txBody>
      </p:sp>
      <p:sp>
        <p:nvSpPr>
          <p:cNvPr id="27" name="날짜 개체 틀 2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A3842FE-8B90-41F8-8C83-82554FFF0E9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18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440426" y="688093"/>
            <a:ext cx="2667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per-parameter adaptive learning rate method</a:t>
            </a:r>
            <a:endParaRPr lang="ko-K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11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RMSProp: “Leaky</a:t>
            </a:r>
            <a:r>
              <a:rPr spc="-290" dirty="0"/>
              <a:t> </a:t>
            </a:r>
            <a:r>
              <a:rPr spc="-5" dirty="0"/>
              <a:t>AdaGrad”</a:t>
            </a:r>
          </a:p>
        </p:txBody>
      </p:sp>
      <p:sp>
        <p:nvSpPr>
          <p:cNvPr id="3" name="object 3"/>
          <p:cNvSpPr/>
          <p:nvPr/>
        </p:nvSpPr>
        <p:spPr>
          <a:xfrm>
            <a:off x="1760562" y="2960670"/>
            <a:ext cx="6291175" cy="1160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0562" y="1028400"/>
            <a:ext cx="5622875" cy="1232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340" y="1376307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AdaGrad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263" y="3330833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RMSProp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999" y="2366299"/>
            <a:ext cx="0" cy="301625"/>
          </a:xfrm>
          <a:custGeom>
            <a:avLst/>
            <a:gdLst/>
            <a:ahLst/>
            <a:cxnLst/>
            <a:rect l="l" t="t" r="r" b="b"/>
            <a:pathLst>
              <a:path h="301625">
                <a:moveTo>
                  <a:pt x="0" y="0"/>
                </a:moveTo>
                <a:lnTo>
                  <a:pt x="0" y="3014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0019" y="2648749"/>
            <a:ext cx="163961" cy="21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400" y="3588599"/>
            <a:ext cx="5987415" cy="223520"/>
          </a:xfrm>
          <a:custGeom>
            <a:avLst/>
            <a:gdLst/>
            <a:ahLst/>
            <a:cxnLst/>
            <a:rect l="l" t="t" r="r" b="b"/>
            <a:pathLst>
              <a:path w="5987415" h="223520">
                <a:moveTo>
                  <a:pt x="0" y="0"/>
                </a:moveTo>
                <a:lnTo>
                  <a:pt x="5987399" y="0"/>
                </a:lnTo>
                <a:lnTo>
                  <a:pt x="5987399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67" y="1709399"/>
            <a:ext cx="2400300" cy="223520"/>
          </a:xfrm>
          <a:custGeom>
            <a:avLst/>
            <a:gdLst/>
            <a:ahLst/>
            <a:cxnLst/>
            <a:rect l="l" t="t" r="r" b="b"/>
            <a:pathLst>
              <a:path w="2400300" h="223519">
                <a:moveTo>
                  <a:pt x="0" y="0"/>
                </a:moveTo>
                <a:lnTo>
                  <a:pt x="2400299" y="0"/>
                </a:lnTo>
                <a:lnTo>
                  <a:pt x="2400299" y="222899"/>
                </a:lnTo>
                <a:lnTo>
                  <a:pt x="0" y="222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025" y="4443210"/>
            <a:ext cx="12407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"/>
                <a:cs typeface="Arial"/>
              </a:rPr>
              <a:t>Tieleman </a:t>
            </a:r>
            <a:r>
              <a:rPr sz="800" spc="-5" dirty="0">
                <a:latin typeface="Arial"/>
                <a:cs typeface="Arial"/>
              </a:rPr>
              <a:t>and Hinton,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1688" y="2853864"/>
            <a:ext cx="5690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</a:rPr>
              <a:t>decay_rate</a:t>
            </a:r>
            <a:r>
              <a:rPr lang="ko-KR" altLang="en-US" sz="1400" smtClean="0">
                <a:solidFill>
                  <a:srgbClr val="FF0000"/>
                </a:solidFill>
              </a:rPr>
              <a:t>개념을 추가하여 </a:t>
            </a:r>
            <a:r>
              <a:rPr lang="en-US" altLang="ko-KR" sz="1400" smtClean="0">
                <a:solidFill>
                  <a:srgbClr val="FF0000"/>
                </a:solidFill>
              </a:rPr>
              <a:t>grad_squared </a:t>
            </a:r>
            <a:r>
              <a:rPr lang="ko-KR" altLang="en-US" sz="1400" smtClean="0">
                <a:solidFill>
                  <a:srgbClr val="FF0000"/>
                </a:solidFill>
              </a:rPr>
              <a:t>값이 무한정 커지는 것을 </a:t>
            </a:r>
            <a:endParaRPr lang="en-US" altLang="ko-KR" sz="1400" smtClean="0">
              <a:solidFill>
                <a:srgbClr val="FF0000"/>
              </a:solidFill>
            </a:endParaRPr>
          </a:p>
          <a:p>
            <a:r>
              <a:rPr lang="ko-KR" altLang="en-US" sz="1400" smtClean="0">
                <a:solidFill>
                  <a:srgbClr val="FF0000"/>
                </a:solidFill>
              </a:rPr>
              <a:t>방지하고</a:t>
            </a:r>
            <a:r>
              <a:rPr lang="en-US" altLang="ko-KR" sz="1400" smtClean="0">
                <a:solidFill>
                  <a:srgbClr val="FF0000"/>
                </a:solidFill>
              </a:rPr>
              <a:t>, </a:t>
            </a:r>
            <a:r>
              <a:rPr lang="ko-KR" altLang="en-US" sz="1400" smtClean="0">
                <a:solidFill>
                  <a:srgbClr val="FF0000"/>
                </a:solidFill>
              </a:rPr>
              <a:t>최근 변화량의 변수 간 상대적인 크기 차이를 유지할 수 있다</a:t>
            </a:r>
            <a:r>
              <a:rPr lang="en-US" altLang="ko-KR" sz="1400" smtClean="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EDD56A70-973E-4E40-A36D-972995A1363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19</a:t>
            </a:fld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727905" y="4070740"/>
            <a:ext cx="546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accent1">
                    <a:lumMod val="75000"/>
                  </a:schemeClr>
                </a:solidFill>
              </a:rPr>
              <a:t>* decay_rate: hyperparameter(usually use 0.9 or 0.99)</a:t>
            </a:r>
            <a:endParaRPr lang="ko-KR" alt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66675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Last Time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12763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 Activation Functions</a:t>
            </a:r>
          </a:p>
          <a:p>
            <a:endParaRPr lang="en-US" altLang="ko-KR"/>
          </a:p>
          <a:p>
            <a:r>
              <a:rPr lang="en-US" altLang="ko-KR" smtClean="0"/>
              <a:t>2. Weight Initialization</a:t>
            </a:r>
          </a:p>
          <a:p>
            <a:endParaRPr lang="en-US" altLang="ko-KR"/>
          </a:p>
          <a:p>
            <a:r>
              <a:rPr lang="en-US" altLang="ko-KR" smtClean="0"/>
              <a:t>3. Data Preprocessing</a:t>
            </a:r>
          </a:p>
          <a:p>
            <a:endParaRPr lang="en-US" altLang="ko-KR"/>
          </a:p>
          <a:p>
            <a:r>
              <a:rPr lang="en-US" altLang="ko-KR" smtClean="0"/>
              <a:t>4. Batch Normalization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917676A-77E8-417D-8D68-7C5D4566F42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</a:t>
            </a:fld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8370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</a:t>
            </a:r>
            <a:r>
              <a:rPr/>
              <a:t>almost</a:t>
            </a:r>
            <a:r>
              <a:rPr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81062" y="987050"/>
            <a:ext cx="6259625" cy="161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99" y="1848521"/>
            <a:ext cx="4966970" cy="240665"/>
          </a:xfrm>
          <a:custGeom>
            <a:avLst/>
            <a:gdLst/>
            <a:ahLst/>
            <a:cxnLst/>
            <a:rect l="l" t="t" r="r" b="b"/>
            <a:pathLst>
              <a:path w="4966970" h="240664">
                <a:moveTo>
                  <a:pt x="0" y="0"/>
                </a:moveTo>
                <a:lnTo>
                  <a:pt x="4966499" y="0"/>
                </a:lnTo>
                <a:lnTo>
                  <a:pt x="496649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699" y="2118974"/>
            <a:ext cx="6123940" cy="393700"/>
          </a:xfrm>
          <a:custGeom>
            <a:avLst/>
            <a:gdLst/>
            <a:ahLst/>
            <a:cxnLst/>
            <a:rect l="l" t="t" r="r" b="b"/>
            <a:pathLst>
              <a:path w="6123940" h="393700">
                <a:moveTo>
                  <a:pt x="0" y="0"/>
                </a:moveTo>
                <a:lnTo>
                  <a:pt x="6123599" y="0"/>
                </a:lnTo>
                <a:lnTo>
                  <a:pt x="61235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0136" y="1581500"/>
            <a:ext cx="6743065" cy="24511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457835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 marL="4638040">
              <a:lnSpc>
                <a:spcPct val="100000"/>
              </a:lnSpc>
              <a:spcBef>
                <a:spcPts val="12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Sort of like RMSProp 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happens at first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timestep?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5" y="4452835"/>
            <a:ext cx="33248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</a:t>
            </a:r>
            <a:r>
              <a:rPr sz="800" spc="-1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 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4091480"/>
            <a:ext cx="617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0000"/>
                </a:solidFill>
              </a:rPr>
              <a:t>Momentum</a:t>
            </a:r>
            <a:r>
              <a:rPr lang="ko-KR" altLang="en-US" sz="1050" smtClean="0">
                <a:solidFill>
                  <a:srgbClr val="FF0000"/>
                </a:solidFill>
              </a:rPr>
              <a:t>에서 초기 </a:t>
            </a:r>
            <a:r>
              <a:rPr lang="en-US" altLang="ko-KR" sz="1050" smtClean="0">
                <a:solidFill>
                  <a:srgbClr val="FF0000"/>
                </a:solidFill>
              </a:rPr>
              <a:t>Velocity</a:t>
            </a:r>
            <a:r>
              <a:rPr lang="ko-KR" altLang="en-US" sz="1050" smtClean="0">
                <a:solidFill>
                  <a:srgbClr val="FF0000"/>
                </a:solidFill>
              </a:rPr>
              <a:t>가 </a:t>
            </a:r>
            <a:r>
              <a:rPr lang="en-US" altLang="ko-KR" sz="1050" smtClean="0">
                <a:solidFill>
                  <a:srgbClr val="FF0000"/>
                </a:solidFill>
              </a:rPr>
              <a:t>0</a:t>
            </a:r>
            <a:r>
              <a:rPr lang="ko-KR" altLang="en-US" sz="1050" smtClean="0">
                <a:solidFill>
                  <a:srgbClr val="FF0000"/>
                </a:solidFill>
              </a:rPr>
              <a:t>이므로 처음 </a:t>
            </a:r>
            <a:r>
              <a:rPr lang="en-US" altLang="ko-KR" sz="1050" smtClean="0">
                <a:solidFill>
                  <a:srgbClr val="FF0000"/>
                </a:solidFill>
              </a:rPr>
              <a:t>Momentum </a:t>
            </a:r>
            <a:r>
              <a:rPr lang="ko-KR" altLang="en-US" sz="1050" smtClean="0">
                <a:solidFill>
                  <a:srgbClr val="FF0000"/>
                </a:solidFill>
              </a:rPr>
              <a:t>값이 </a:t>
            </a:r>
            <a:r>
              <a:rPr lang="en-US" altLang="ko-KR" sz="1050" smtClean="0">
                <a:solidFill>
                  <a:srgbClr val="FF0000"/>
                </a:solidFill>
              </a:rPr>
              <a:t>0</a:t>
            </a:r>
            <a:r>
              <a:rPr lang="ko-KR" altLang="en-US" sz="1050" smtClean="0">
                <a:solidFill>
                  <a:srgbClr val="FF0000"/>
                </a:solidFill>
              </a:rPr>
              <a:t>에 가깝게 나온다</a:t>
            </a:r>
            <a:r>
              <a:rPr lang="en-US" altLang="ko-KR" sz="105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smtClean="0">
                <a:solidFill>
                  <a:srgbClr val="FF0000"/>
                </a:solidFill>
              </a:rPr>
              <a:t>따라서 분자가 커질 수 있어서 </a:t>
            </a:r>
            <a:r>
              <a:rPr lang="en-US" altLang="ko-KR" sz="1050" smtClean="0">
                <a:solidFill>
                  <a:srgbClr val="FF0000"/>
                </a:solidFill>
              </a:rPr>
              <a:t>Step</a:t>
            </a:r>
            <a:r>
              <a:rPr lang="ko-KR" altLang="en-US" sz="1050" smtClean="0">
                <a:solidFill>
                  <a:srgbClr val="FF0000"/>
                </a:solidFill>
              </a:rPr>
              <a:t>이 갑자기 튈 수가 있다</a:t>
            </a:r>
            <a:r>
              <a:rPr lang="en-US" altLang="ko-KR" sz="1050" smtClean="0">
                <a:solidFill>
                  <a:srgbClr val="FF0000"/>
                </a:solidFill>
              </a:rPr>
              <a:t>.</a:t>
            </a:r>
            <a:endParaRPr lang="ko-KR" altLang="en-US" sz="1050">
              <a:solidFill>
                <a:srgbClr val="FF0000"/>
              </a:solidFill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A5EB911-1901-41D9-AE8D-B2D3D400F59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20</a:t>
            </a:fld>
            <a:endParaRPr lang="en-US" altLang="ko-K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8370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</a:t>
            </a:r>
            <a:r>
              <a:rPr spc="-100" dirty="0"/>
              <a:t> </a:t>
            </a:r>
            <a:r>
              <a:rPr dirty="0"/>
              <a:t>(</a:t>
            </a:r>
            <a:r>
              <a:rPr/>
              <a:t>almost</a:t>
            </a:r>
            <a:r>
              <a:rPr smtClean="0"/>
              <a:t>)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81062" y="987050"/>
            <a:ext cx="6259625" cy="161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699" y="1848521"/>
            <a:ext cx="4966970" cy="240665"/>
          </a:xfrm>
          <a:custGeom>
            <a:avLst/>
            <a:gdLst/>
            <a:ahLst/>
            <a:cxnLst/>
            <a:rect l="l" t="t" r="r" b="b"/>
            <a:pathLst>
              <a:path w="4966970" h="240664">
                <a:moveTo>
                  <a:pt x="0" y="0"/>
                </a:moveTo>
                <a:lnTo>
                  <a:pt x="4966499" y="0"/>
                </a:lnTo>
                <a:lnTo>
                  <a:pt x="4966499" y="240599"/>
                </a:lnTo>
                <a:lnTo>
                  <a:pt x="0" y="2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699" y="2118974"/>
            <a:ext cx="6123940" cy="393700"/>
          </a:xfrm>
          <a:custGeom>
            <a:avLst/>
            <a:gdLst/>
            <a:ahLst/>
            <a:cxnLst/>
            <a:rect l="l" t="t" r="r" b="b"/>
            <a:pathLst>
              <a:path w="6123940" h="393700">
                <a:moveTo>
                  <a:pt x="0" y="0"/>
                </a:moveTo>
                <a:lnTo>
                  <a:pt x="6123599" y="0"/>
                </a:lnTo>
                <a:lnTo>
                  <a:pt x="61235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0136" y="1581500"/>
            <a:ext cx="6743065" cy="2505814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457835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 marL="4638040">
              <a:lnSpc>
                <a:spcPct val="100000"/>
              </a:lnSpc>
              <a:spcBef>
                <a:spcPts val="1215"/>
              </a:spcBef>
            </a:pPr>
            <a:r>
              <a:rPr lang="en-US" altLang="ko-KR" spc="-5">
                <a:solidFill>
                  <a:srgbClr val="0000FF"/>
                </a:solidFill>
                <a:latin typeface="Arial"/>
                <a:cs typeface="Arial"/>
              </a:rPr>
              <a:t>AdaGrad</a:t>
            </a:r>
            <a:r>
              <a:rPr sz="1800" spc="-5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Sort of like RMSProp with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Q: What happens at first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timestep?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025" y="4452835"/>
            <a:ext cx="33248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</a:t>
            </a:r>
            <a:r>
              <a:rPr sz="800" spc="-1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 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4091480"/>
            <a:ext cx="617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solidFill>
                  <a:srgbClr val="FF0000"/>
                </a:solidFill>
              </a:rPr>
              <a:t>Momentum</a:t>
            </a:r>
            <a:r>
              <a:rPr lang="ko-KR" altLang="en-US" sz="1050" smtClean="0">
                <a:solidFill>
                  <a:srgbClr val="FF0000"/>
                </a:solidFill>
              </a:rPr>
              <a:t>에서 초기 </a:t>
            </a:r>
            <a:r>
              <a:rPr lang="en-US" altLang="ko-KR" sz="1050" smtClean="0">
                <a:solidFill>
                  <a:srgbClr val="FF0000"/>
                </a:solidFill>
              </a:rPr>
              <a:t>Velocity</a:t>
            </a:r>
            <a:r>
              <a:rPr lang="ko-KR" altLang="en-US" sz="1050" smtClean="0">
                <a:solidFill>
                  <a:srgbClr val="FF0000"/>
                </a:solidFill>
              </a:rPr>
              <a:t>가 </a:t>
            </a:r>
            <a:r>
              <a:rPr lang="en-US" altLang="ko-KR" sz="1050" smtClean="0">
                <a:solidFill>
                  <a:srgbClr val="FF0000"/>
                </a:solidFill>
              </a:rPr>
              <a:t>0</a:t>
            </a:r>
            <a:r>
              <a:rPr lang="ko-KR" altLang="en-US" sz="1050" smtClean="0">
                <a:solidFill>
                  <a:srgbClr val="FF0000"/>
                </a:solidFill>
              </a:rPr>
              <a:t>이므로 처음 </a:t>
            </a:r>
            <a:r>
              <a:rPr lang="en-US" altLang="ko-KR" sz="1050" smtClean="0">
                <a:solidFill>
                  <a:srgbClr val="FF0000"/>
                </a:solidFill>
              </a:rPr>
              <a:t>Momentum </a:t>
            </a:r>
            <a:r>
              <a:rPr lang="ko-KR" altLang="en-US" sz="1050" smtClean="0">
                <a:solidFill>
                  <a:srgbClr val="FF0000"/>
                </a:solidFill>
              </a:rPr>
              <a:t>값이 </a:t>
            </a:r>
            <a:r>
              <a:rPr lang="en-US" altLang="ko-KR" sz="1050" smtClean="0">
                <a:solidFill>
                  <a:srgbClr val="FF0000"/>
                </a:solidFill>
              </a:rPr>
              <a:t>0</a:t>
            </a:r>
            <a:r>
              <a:rPr lang="ko-KR" altLang="en-US" sz="1050" smtClean="0">
                <a:solidFill>
                  <a:srgbClr val="FF0000"/>
                </a:solidFill>
              </a:rPr>
              <a:t>에 가깝게 나온다</a:t>
            </a:r>
            <a:r>
              <a:rPr lang="en-US" altLang="ko-KR" sz="105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smtClean="0">
                <a:solidFill>
                  <a:srgbClr val="FF0000"/>
                </a:solidFill>
              </a:rPr>
              <a:t>따라서 분자가 커질 수 있어서 </a:t>
            </a:r>
            <a:r>
              <a:rPr lang="en-US" altLang="ko-KR" sz="1050" smtClean="0">
                <a:solidFill>
                  <a:srgbClr val="FF0000"/>
                </a:solidFill>
              </a:rPr>
              <a:t>Step</a:t>
            </a:r>
            <a:r>
              <a:rPr lang="ko-KR" altLang="en-US" sz="1050" smtClean="0">
                <a:solidFill>
                  <a:srgbClr val="FF0000"/>
                </a:solidFill>
              </a:rPr>
              <a:t>이 갑자기 튈 수가 있다</a:t>
            </a:r>
            <a:r>
              <a:rPr lang="en-US" altLang="ko-KR" sz="1050" smtClean="0">
                <a:solidFill>
                  <a:srgbClr val="FF0000"/>
                </a:solidFill>
              </a:rPr>
              <a:t>.</a:t>
            </a:r>
            <a:endParaRPr lang="ko-KR" altLang="en-US" sz="1050">
              <a:solidFill>
                <a:srgbClr val="FF0000"/>
              </a:solidFill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A5EB911-1901-41D9-AE8D-B2D3D400F59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21</a:t>
            </a:fld>
            <a:endParaRPr lang="en-US" altLang="ko-KR" dirty="0"/>
          </a:p>
        </p:txBody>
      </p:sp>
      <p:sp>
        <p:nvSpPr>
          <p:cNvPr id="12" name="object 10"/>
          <p:cNvSpPr/>
          <p:nvPr/>
        </p:nvSpPr>
        <p:spPr>
          <a:xfrm>
            <a:off x="5981704" y="804517"/>
            <a:ext cx="2123732" cy="83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/>
          <p:cNvSpPr/>
          <p:nvPr/>
        </p:nvSpPr>
        <p:spPr>
          <a:xfrm>
            <a:off x="5245601" y="2624915"/>
            <a:ext cx="3657600" cy="624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5247460" y="3348316"/>
            <a:ext cx="3725838" cy="644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904771" y="2682861"/>
            <a:ext cx="110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5">
                <a:solidFill>
                  <a:srgbClr val="0000FF"/>
                </a:solidFill>
                <a:latin typeface="Arial"/>
                <a:cs typeface="Arial"/>
              </a:rPr>
              <a:t>AdaGrad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09800" y="3361422"/>
            <a:ext cx="6157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8040">
              <a:lnSpc>
                <a:spcPct val="100000"/>
              </a:lnSpc>
              <a:spcBef>
                <a:spcPts val="1215"/>
              </a:spcBef>
            </a:pPr>
            <a:r>
              <a:rPr lang="en-US" altLang="ko-KR" spc="-5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lang="en-US" altLang="ko-K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38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3" name="object 3"/>
          <p:cNvSpPr/>
          <p:nvPr/>
        </p:nvSpPr>
        <p:spPr>
          <a:xfrm>
            <a:off x="144975" y="1032750"/>
            <a:ext cx="6708475" cy="220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2576" y="1690281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0950" y="2508480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50" y="997564"/>
            <a:ext cx="6631949" cy="2202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7999" y="3508671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</a:t>
            </a:r>
            <a:r>
              <a:rPr sz="1600">
                <a:latin typeface="Arial"/>
                <a:cs typeface="Arial"/>
              </a:rPr>
              <a:t>moment  </a:t>
            </a:r>
            <a:endParaRPr lang="en-US" sz="1600" smtClean="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smtClean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5" y="4452835"/>
            <a:ext cx="33248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</a:t>
            </a:r>
            <a:r>
              <a:rPr sz="800" spc="-1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 2015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550" y="1928549"/>
          <a:ext cx="6612890" cy="1149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/>
              </a:tblGrid>
              <a:tr h="2592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233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</a:tcPr>
                </a:tc>
              </a:tr>
              <a:tr h="433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</a:tcPr>
                </a:tc>
              </a:tr>
              <a:tr h="222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날짜 개체 틀 1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AE607F5-01AC-48ED-97A9-5B734F4AF6D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22</a:t>
            </a:fld>
            <a:endParaRPr lang="en-US" altLang="ko-K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75" y="997564"/>
            <a:ext cx="6612444" cy="220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270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Adam </a:t>
            </a:r>
            <a:r>
              <a:rPr spc="-5" dirty="0"/>
              <a:t>(full</a:t>
            </a:r>
            <a:r>
              <a:rPr spc="-90" dirty="0"/>
              <a:t> </a:t>
            </a:r>
            <a:r>
              <a:rPr spc="-5" dirty="0"/>
              <a:t>form)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025" y="4443210"/>
            <a:ext cx="33248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Kingma and Ba, </a:t>
            </a:r>
            <a:r>
              <a:rPr sz="800" dirty="0">
                <a:latin typeface="Arial"/>
                <a:cs typeface="Arial"/>
              </a:rPr>
              <a:t>“Adam: A</a:t>
            </a:r>
            <a:r>
              <a:rPr sz="800" spc="-1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method </a:t>
            </a:r>
            <a:r>
              <a:rPr sz="800" spc="-5" dirty="0">
                <a:latin typeface="Arial"/>
                <a:cs typeface="Arial"/>
              </a:rPr>
              <a:t>for </a:t>
            </a:r>
            <a:r>
              <a:rPr sz="800" dirty="0">
                <a:latin typeface="Arial"/>
                <a:cs typeface="Arial"/>
              </a:rPr>
              <a:t>stochastic </a:t>
            </a:r>
            <a:r>
              <a:rPr sz="800" spc="-5" dirty="0">
                <a:latin typeface="Arial"/>
                <a:cs typeface="Arial"/>
              </a:rPr>
              <a:t>optimization”, ICLR 2015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5550" y="1928549"/>
          <a:ext cx="6612890" cy="1149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2890"/>
              </a:tblGrid>
              <a:tr h="2592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233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</a:tcPr>
                </a:tc>
              </a:tr>
              <a:tr h="433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</a:tcPr>
                </a:tc>
              </a:tr>
              <a:tr h="2223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022576" y="1690281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Momentum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50" y="2508480"/>
            <a:ext cx="2117725" cy="74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Bias</a:t>
            </a:r>
            <a:r>
              <a:rPr sz="1800" spc="-2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correction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AdaGrad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18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RMSProp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999" y="3508671"/>
            <a:ext cx="27743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Bias </a:t>
            </a:r>
            <a:r>
              <a:rPr sz="1600" dirty="0">
                <a:latin typeface="Arial"/>
                <a:cs typeface="Arial"/>
              </a:rPr>
              <a:t>correction </a:t>
            </a:r>
            <a:r>
              <a:rPr sz="1600" spc="-5" dirty="0">
                <a:latin typeface="Arial"/>
                <a:cs typeface="Arial"/>
              </a:rPr>
              <a:t>for the fact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  first and </a:t>
            </a:r>
            <a:r>
              <a:rPr sz="1600" dirty="0">
                <a:latin typeface="Arial"/>
                <a:cs typeface="Arial"/>
              </a:rPr>
              <a:t>second moment  </a:t>
            </a:r>
            <a:r>
              <a:rPr sz="1600" spc="-5" dirty="0">
                <a:latin typeface="Arial"/>
                <a:cs typeface="Arial"/>
              </a:rPr>
              <a:t>estimates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at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9675" y="3560184"/>
            <a:ext cx="430276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Adam with beta1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0.9,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beta2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0.999, and learning_rate </a:t>
            </a:r>
            <a:r>
              <a:rPr sz="1600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1e-3 or 5e-4  is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great </a:t>
            </a:r>
            <a:r>
              <a:rPr sz="1600" dirty="0">
                <a:latin typeface="Arial"/>
                <a:cs typeface="Arial"/>
              </a:rPr>
              <a:t>starting </a:t>
            </a:r>
            <a:r>
              <a:rPr sz="1600" spc="-5" dirty="0">
                <a:latin typeface="Arial"/>
                <a:cs typeface="Arial"/>
              </a:rPr>
              <a:t>point for </a:t>
            </a:r>
            <a:r>
              <a:rPr sz="1600" dirty="0">
                <a:latin typeface="Arial"/>
                <a:cs typeface="Arial"/>
              </a:rPr>
              <a:t>many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models!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3E0061E9-924B-40B8-A1F9-0CDE1D7566F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23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591" y="1215074"/>
            <a:ext cx="3356093" cy="308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297" y="1210312"/>
            <a:ext cx="3425190" cy="3090545"/>
          </a:xfrm>
          <a:custGeom>
            <a:avLst/>
            <a:gdLst/>
            <a:ahLst/>
            <a:cxnLst/>
            <a:rect l="l" t="t" r="r" b="b"/>
            <a:pathLst>
              <a:path w="3425190" h="3090545">
                <a:moveTo>
                  <a:pt x="0" y="0"/>
                </a:moveTo>
                <a:lnTo>
                  <a:pt x="3425150" y="0"/>
                </a:lnTo>
                <a:lnTo>
                  <a:pt x="3425150" y="3090299"/>
                </a:lnTo>
                <a:lnTo>
                  <a:pt x="0" y="309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650" y="300158"/>
            <a:ext cx="8425180" cy="3254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SGD, SGD+Momentum, Adagrad, RMSProp, Adam all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learning rate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hyperparameter.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3892550" marR="347980">
              <a:lnSpc>
                <a:spcPts val="2850"/>
              </a:lnSpc>
              <a:spcBef>
                <a:spcPts val="1664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Which one of these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rates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is best to</a:t>
            </a:r>
            <a:r>
              <a:rPr sz="24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use?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3892550" marR="508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A: All of them! Start with </a:t>
            </a:r>
            <a:r>
              <a:rPr sz="2400" spc="-5">
                <a:solidFill>
                  <a:srgbClr val="0000FF"/>
                </a:solidFill>
                <a:latin typeface="Arial"/>
                <a:cs typeface="Arial"/>
              </a:rPr>
              <a:t>large  </a:t>
            </a:r>
            <a:endParaRPr lang="en-US" sz="2400" spc="-5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3892550" marR="5080">
              <a:lnSpc>
                <a:spcPts val="2850"/>
              </a:lnSpc>
            </a:pPr>
            <a:r>
              <a:rPr sz="2400" spc="-5" smtClean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and decay over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6C6BB36-95EF-49C1-8208-2BE4DF88950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24</a:t>
            </a:fld>
            <a:endParaRPr lang="en-US" altLang="ko-K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</a:t>
            </a:r>
            <a:r>
              <a:rPr spc="-90" dirty="0"/>
              <a:t> </a:t>
            </a:r>
            <a:r>
              <a:rPr spc="-5" dirty="0"/>
              <a:t>Decay</a:t>
            </a:r>
          </a:p>
        </p:txBody>
      </p:sp>
      <p:sp>
        <p:nvSpPr>
          <p:cNvPr id="3" name="object 3"/>
          <p:cNvSpPr/>
          <p:nvPr/>
        </p:nvSpPr>
        <p:spPr>
          <a:xfrm>
            <a:off x="90550" y="817924"/>
            <a:ext cx="4106299" cy="299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1549" y="1717849"/>
            <a:ext cx="0" cy="310515"/>
          </a:xfrm>
          <a:custGeom>
            <a:avLst/>
            <a:gdLst/>
            <a:ahLst/>
            <a:cxnLst/>
            <a:rect l="l" t="t" r="r" b="b"/>
            <a:pathLst>
              <a:path h="310514">
                <a:moveTo>
                  <a:pt x="0" y="0"/>
                </a:moveTo>
                <a:lnTo>
                  <a:pt x="0" y="3104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0559" y="2018825"/>
            <a:ext cx="81980" cy="10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3337" y="1686874"/>
            <a:ext cx="0" cy="832485"/>
          </a:xfrm>
          <a:custGeom>
            <a:avLst/>
            <a:gdLst/>
            <a:ahLst/>
            <a:cxnLst/>
            <a:rect l="l" t="t" r="r" b="b"/>
            <a:pathLst>
              <a:path h="832485">
                <a:moveTo>
                  <a:pt x="0" y="0"/>
                </a:moveTo>
                <a:lnTo>
                  <a:pt x="0" y="8321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2347" y="2509549"/>
            <a:ext cx="81980" cy="10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0398" y="1664249"/>
            <a:ext cx="0" cy="1172845"/>
          </a:xfrm>
          <a:custGeom>
            <a:avLst/>
            <a:gdLst/>
            <a:ahLst/>
            <a:cxnLst/>
            <a:rect l="l" t="t" r="r" b="b"/>
            <a:pathLst>
              <a:path h="1172845">
                <a:moveTo>
                  <a:pt x="0" y="0"/>
                </a:moveTo>
                <a:lnTo>
                  <a:pt x="0" y="11726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9408" y="2827424"/>
            <a:ext cx="81981" cy="10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00625" y="1325955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Reduce learning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9875" y="1014856"/>
            <a:ext cx="4187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Step: </a:t>
            </a:r>
            <a:r>
              <a:rPr sz="1800" spc="-5" dirty="0">
                <a:latin typeface="Arial"/>
                <a:cs typeface="Arial"/>
              </a:rPr>
              <a:t>Reduce learning </a:t>
            </a:r>
            <a:r>
              <a:rPr sz="1800" dirty="0">
                <a:latin typeface="Arial"/>
                <a:cs typeface="Arial"/>
              </a:rPr>
              <a:t>rate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fixed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9875" y="1291081"/>
            <a:ext cx="43776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points. E.g. for ResNets, </a:t>
            </a:r>
            <a:r>
              <a:rPr sz="1800" dirty="0">
                <a:latin typeface="Arial"/>
                <a:cs typeface="Arial"/>
              </a:rPr>
              <a:t>multiply </a:t>
            </a:r>
            <a:r>
              <a:rPr sz="1800" spc="-5" dirty="0">
                <a:latin typeface="Arial"/>
                <a:cs typeface="Arial"/>
              </a:rPr>
              <a:t>LR by 0.1  after epochs 30, 60, 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90.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FAD3F5A-35AE-4C13-8093-D551399CCA3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25</a:t>
            </a:fld>
            <a:endParaRPr lang="en-US" altLang="ko-K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</a:t>
            </a:r>
            <a:r>
              <a:rPr spc="-90" dirty="0"/>
              <a:t> </a:t>
            </a:r>
            <a:r>
              <a:rPr spc="-5" dirty="0"/>
              <a:t>Decay</a:t>
            </a:r>
          </a:p>
        </p:txBody>
      </p:sp>
      <p:sp>
        <p:nvSpPr>
          <p:cNvPr id="3" name="object 3"/>
          <p:cNvSpPr/>
          <p:nvPr/>
        </p:nvSpPr>
        <p:spPr>
          <a:xfrm>
            <a:off x="6251976" y="4095664"/>
            <a:ext cx="292645" cy="209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910" y="3791850"/>
            <a:ext cx="328783" cy="20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1015" y="4307840"/>
            <a:ext cx="263805" cy="26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651" y="820400"/>
            <a:ext cx="3954100" cy="3026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8587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Step: </a:t>
            </a:r>
            <a:r>
              <a:rPr spc="-5" dirty="0"/>
              <a:t>Reduce learning </a:t>
            </a:r>
            <a:r>
              <a:rPr dirty="0"/>
              <a:t>rate </a:t>
            </a:r>
            <a:r>
              <a:rPr spc="-5" dirty="0"/>
              <a:t>at </a:t>
            </a:r>
            <a:r>
              <a:rPr dirty="0"/>
              <a:t>a </a:t>
            </a:r>
            <a:r>
              <a:rPr spc="-5" dirty="0"/>
              <a:t>few fixed  points. E.g. for ResNets, </a:t>
            </a:r>
            <a:r>
              <a:rPr dirty="0"/>
              <a:t>multiply </a:t>
            </a:r>
            <a:r>
              <a:rPr spc="-5" dirty="0"/>
              <a:t>LR by 0.1  after epochs 30, 60, and</a:t>
            </a:r>
            <a:r>
              <a:rPr spc="-20" dirty="0"/>
              <a:t> </a:t>
            </a:r>
            <a:r>
              <a:rPr spc="-5" dirty="0"/>
              <a:t>90.</a:t>
            </a:r>
          </a:p>
          <a:p>
            <a:pPr marL="3773170"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378587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Cosine</a:t>
            </a:r>
            <a:r>
              <a:rPr spc="-5" dirty="0"/>
              <a:t>:</a:t>
            </a:r>
          </a:p>
        </p:txBody>
      </p:sp>
      <p:sp>
        <p:nvSpPr>
          <p:cNvPr id="8" name="object 8"/>
          <p:cNvSpPr/>
          <p:nvPr/>
        </p:nvSpPr>
        <p:spPr>
          <a:xfrm>
            <a:off x="5214282" y="2007857"/>
            <a:ext cx="2922881" cy="555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12175" y="3792670"/>
            <a:ext cx="2282825" cy="7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Initial learning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Learning </a:t>
            </a:r>
            <a:r>
              <a:rPr sz="1600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at epoch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40" dirty="0">
                <a:latin typeface="Arial"/>
                <a:cs typeface="Arial"/>
              </a:rPr>
              <a:t>Total </a:t>
            </a:r>
            <a:r>
              <a:rPr sz="1600" spc="-5" dirty="0">
                <a:latin typeface="Arial"/>
                <a:cs typeface="Arial"/>
              </a:rPr>
              <a:t>number of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epochs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25" y="4002080"/>
            <a:ext cx="4733925" cy="553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75"/>
              </a:spcBef>
            </a:pPr>
            <a:r>
              <a:rPr sz="900" spc="-5" dirty="0">
                <a:latin typeface="Arial"/>
                <a:cs typeface="Arial"/>
              </a:rPr>
              <a:t>Loshchilov and </a:t>
            </a:r>
            <a:r>
              <a:rPr sz="900" spc="-15" dirty="0">
                <a:latin typeface="Arial"/>
                <a:cs typeface="Arial"/>
              </a:rPr>
              <a:t>Hutter, </a:t>
            </a:r>
            <a:r>
              <a:rPr sz="900" dirty="0">
                <a:latin typeface="Arial"/>
                <a:cs typeface="Arial"/>
              </a:rPr>
              <a:t>“SGDR: </a:t>
            </a:r>
            <a:r>
              <a:rPr sz="900" spc="-5" dirty="0">
                <a:latin typeface="Arial"/>
                <a:cs typeface="Arial"/>
              </a:rPr>
              <a:t>Stochastic Gradient Descent with </a:t>
            </a:r>
            <a:r>
              <a:rPr sz="900" spc="-15" dirty="0">
                <a:latin typeface="Arial"/>
                <a:cs typeface="Arial"/>
              </a:rPr>
              <a:t>Warm </a:t>
            </a:r>
            <a:r>
              <a:rPr sz="900" spc="-5" dirty="0">
                <a:latin typeface="Arial"/>
                <a:cs typeface="Arial"/>
              </a:rPr>
              <a:t>Restarts”, ICLR 2017  Radford et al, </a:t>
            </a:r>
            <a:r>
              <a:rPr sz="900" dirty="0">
                <a:latin typeface="Arial"/>
                <a:cs typeface="Arial"/>
              </a:rPr>
              <a:t>“Improving </a:t>
            </a:r>
            <a:r>
              <a:rPr sz="900" spc="-5" dirty="0">
                <a:latin typeface="Arial"/>
                <a:cs typeface="Arial"/>
              </a:rPr>
              <a:t>Language Understanding by Generative Pre-Training”, 2018  Feichtenhofer et al, </a:t>
            </a:r>
            <a:r>
              <a:rPr sz="900" dirty="0">
                <a:latin typeface="Arial"/>
                <a:cs typeface="Arial"/>
              </a:rPr>
              <a:t>“SlowFast </a:t>
            </a:r>
            <a:r>
              <a:rPr sz="900" spc="-5" dirty="0">
                <a:latin typeface="Arial"/>
                <a:cs typeface="Arial"/>
              </a:rPr>
              <a:t>Networks for </a:t>
            </a:r>
            <a:r>
              <a:rPr sz="900" spc="-10" dirty="0">
                <a:latin typeface="Arial"/>
                <a:cs typeface="Arial"/>
              </a:rPr>
              <a:t>Video </a:t>
            </a:r>
            <a:r>
              <a:rPr sz="900" spc="-5" dirty="0">
                <a:latin typeface="Arial"/>
                <a:cs typeface="Arial"/>
              </a:rPr>
              <a:t>Recognition”, arXiv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Arial"/>
                <a:cs typeface="Arial"/>
              </a:rPr>
              <a:t>Child at al, </a:t>
            </a:r>
            <a:r>
              <a:rPr sz="900" dirty="0">
                <a:latin typeface="Arial"/>
                <a:cs typeface="Arial"/>
              </a:rPr>
              <a:t>“Generating </a:t>
            </a:r>
            <a:r>
              <a:rPr sz="900" spc="-5" dirty="0">
                <a:latin typeface="Arial"/>
                <a:cs typeface="Arial"/>
              </a:rPr>
              <a:t>Long Sequences with Sparse Transformers”, arXiv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4925D22-7A65-4A23-8EB2-40DE6AD615CF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26</a:t>
            </a:fld>
            <a:endParaRPr lang="en-US" altLang="ko-K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</a:t>
            </a:r>
            <a:r>
              <a:rPr spc="-90" dirty="0"/>
              <a:t> </a:t>
            </a:r>
            <a:r>
              <a:rPr spc="-5" dirty="0"/>
              <a:t>Decay</a:t>
            </a:r>
          </a:p>
        </p:txBody>
      </p:sp>
      <p:sp>
        <p:nvSpPr>
          <p:cNvPr id="3" name="object 3"/>
          <p:cNvSpPr/>
          <p:nvPr/>
        </p:nvSpPr>
        <p:spPr>
          <a:xfrm>
            <a:off x="6251976" y="4095664"/>
            <a:ext cx="292645" cy="209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910" y="3791850"/>
            <a:ext cx="328783" cy="20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1015" y="4307840"/>
            <a:ext cx="263805" cy="26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20" y="822625"/>
            <a:ext cx="4099249" cy="2985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8587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Step: </a:t>
            </a:r>
            <a:r>
              <a:rPr spc="-5" dirty="0"/>
              <a:t>Reduce learning </a:t>
            </a:r>
            <a:r>
              <a:rPr dirty="0"/>
              <a:t>rate </a:t>
            </a:r>
            <a:r>
              <a:rPr spc="-5" dirty="0"/>
              <a:t>at </a:t>
            </a:r>
            <a:r>
              <a:rPr dirty="0"/>
              <a:t>a </a:t>
            </a:r>
            <a:r>
              <a:rPr spc="-5" dirty="0"/>
              <a:t>few fixed  points. E.g. for ResNets, </a:t>
            </a:r>
            <a:r>
              <a:rPr dirty="0"/>
              <a:t>multiply </a:t>
            </a:r>
            <a:r>
              <a:rPr spc="-5" dirty="0"/>
              <a:t>LR by 0.1  after epochs 30, 60, and</a:t>
            </a:r>
            <a:r>
              <a:rPr spc="-20" dirty="0"/>
              <a:t> </a:t>
            </a:r>
            <a:r>
              <a:rPr spc="-5" dirty="0"/>
              <a:t>90.</a:t>
            </a:r>
          </a:p>
          <a:p>
            <a:pPr marL="3773170"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378587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Cosine</a:t>
            </a:r>
            <a:r>
              <a:rPr spc="-5" dirty="0"/>
              <a:t>:</a:t>
            </a:r>
          </a:p>
        </p:txBody>
      </p:sp>
      <p:sp>
        <p:nvSpPr>
          <p:cNvPr id="8" name="object 8"/>
          <p:cNvSpPr/>
          <p:nvPr/>
        </p:nvSpPr>
        <p:spPr>
          <a:xfrm>
            <a:off x="5214282" y="2007857"/>
            <a:ext cx="2922881" cy="555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12175" y="3792670"/>
            <a:ext cx="2282825" cy="7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Initial learning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Learning </a:t>
            </a:r>
            <a:r>
              <a:rPr sz="1600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at epoch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40" dirty="0">
                <a:latin typeface="Arial"/>
                <a:cs typeface="Arial"/>
              </a:rPr>
              <a:t>Total </a:t>
            </a:r>
            <a:r>
              <a:rPr sz="1600" spc="-5" dirty="0">
                <a:latin typeface="Arial"/>
                <a:cs typeface="Arial"/>
              </a:rPr>
              <a:t>number of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epochs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25" y="4002080"/>
            <a:ext cx="4733925" cy="553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75"/>
              </a:spcBef>
            </a:pPr>
            <a:r>
              <a:rPr sz="900" spc="-5" dirty="0">
                <a:latin typeface="Arial"/>
                <a:cs typeface="Arial"/>
              </a:rPr>
              <a:t>Loshchilov and </a:t>
            </a:r>
            <a:r>
              <a:rPr sz="900" spc="-15" dirty="0">
                <a:latin typeface="Arial"/>
                <a:cs typeface="Arial"/>
              </a:rPr>
              <a:t>Hutter, </a:t>
            </a:r>
            <a:r>
              <a:rPr sz="900" dirty="0">
                <a:latin typeface="Arial"/>
                <a:cs typeface="Arial"/>
              </a:rPr>
              <a:t>“SGDR: </a:t>
            </a:r>
            <a:r>
              <a:rPr sz="900" spc="-5" dirty="0">
                <a:latin typeface="Arial"/>
                <a:cs typeface="Arial"/>
              </a:rPr>
              <a:t>Stochastic Gradient Descent with </a:t>
            </a:r>
            <a:r>
              <a:rPr sz="900" spc="-15" dirty="0">
                <a:latin typeface="Arial"/>
                <a:cs typeface="Arial"/>
              </a:rPr>
              <a:t>Warm </a:t>
            </a:r>
            <a:r>
              <a:rPr sz="900" spc="-5" dirty="0">
                <a:latin typeface="Arial"/>
                <a:cs typeface="Arial"/>
              </a:rPr>
              <a:t>Restarts”, ICLR 2017  Radford et al, </a:t>
            </a:r>
            <a:r>
              <a:rPr sz="900" dirty="0">
                <a:latin typeface="Arial"/>
                <a:cs typeface="Arial"/>
              </a:rPr>
              <a:t>“Improving </a:t>
            </a:r>
            <a:r>
              <a:rPr sz="900" spc="-5" dirty="0">
                <a:latin typeface="Arial"/>
                <a:cs typeface="Arial"/>
              </a:rPr>
              <a:t>Language Understanding by Generative Pre-Training”, 2018  Feichtenhofer et al, </a:t>
            </a:r>
            <a:r>
              <a:rPr sz="900" dirty="0">
                <a:latin typeface="Arial"/>
                <a:cs typeface="Arial"/>
              </a:rPr>
              <a:t>“SlowFast </a:t>
            </a:r>
            <a:r>
              <a:rPr sz="900" spc="-5" dirty="0">
                <a:latin typeface="Arial"/>
                <a:cs typeface="Arial"/>
              </a:rPr>
              <a:t>Networks for </a:t>
            </a:r>
            <a:r>
              <a:rPr sz="900" spc="-10" dirty="0">
                <a:latin typeface="Arial"/>
                <a:cs typeface="Arial"/>
              </a:rPr>
              <a:t>Video </a:t>
            </a:r>
            <a:r>
              <a:rPr sz="900" spc="-5" dirty="0">
                <a:latin typeface="Arial"/>
                <a:cs typeface="Arial"/>
              </a:rPr>
              <a:t>Recognition”, arXiv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19"/>
              </a:lnSpc>
            </a:pPr>
            <a:r>
              <a:rPr sz="900" spc="-5" dirty="0">
                <a:latin typeface="Arial"/>
                <a:cs typeface="Arial"/>
              </a:rPr>
              <a:t>Child at al, </a:t>
            </a:r>
            <a:r>
              <a:rPr sz="900" dirty="0">
                <a:latin typeface="Arial"/>
                <a:cs typeface="Arial"/>
              </a:rPr>
              <a:t>“Generating </a:t>
            </a:r>
            <a:r>
              <a:rPr sz="900" spc="-5" dirty="0">
                <a:latin typeface="Arial"/>
                <a:cs typeface="Arial"/>
              </a:rPr>
              <a:t>Long Sequences with Sparse Transformers”, arXiv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DF30D0D-478F-4A74-9AE2-194670CD8F9D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27</a:t>
            </a:fld>
            <a:endParaRPr lang="en-US" altLang="ko-K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</a:t>
            </a:r>
            <a:r>
              <a:rPr spc="-90" dirty="0"/>
              <a:t> </a:t>
            </a:r>
            <a:r>
              <a:rPr spc="-5" dirty="0"/>
              <a:t>Decay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4277365"/>
            <a:ext cx="3585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Devlin et al, </a:t>
            </a:r>
            <a:r>
              <a:rPr sz="900" spc="-20" dirty="0">
                <a:latin typeface="Arial"/>
                <a:cs typeface="Arial"/>
              </a:rPr>
              <a:t>“BERT: </a:t>
            </a:r>
            <a:r>
              <a:rPr sz="900" spc="-5" dirty="0">
                <a:latin typeface="Arial"/>
                <a:cs typeface="Arial"/>
              </a:rPr>
              <a:t>Pre-training of Deep Bidirectional Transformers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for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724" y="849950"/>
            <a:ext cx="3781675" cy="2894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69875" y="1014856"/>
            <a:ext cx="437769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Step: </a:t>
            </a:r>
            <a:r>
              <a:rPr sz="1800" spc="-5" dirty="0">
                <a:latin typeface="Arial"/>
                <a:cs typeface="Arial"/>
              </a:rPr>
              <a:t>Reduce learning </a:t>
            </a:r>
            <a:r>
              <a:rPr sz="1800" dirty="0">
                <a:latin typeface="Arial"/>
                <a:cs typeface="Arial"/>
              </a:rPr>
              <a:t>rate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few fixed  points. E.g. for ResNets, </a:t>
            </a:r>
            <a:r>
              <a:rPr sz="1800" dirty="0">
                <a:latin typeface="Arial"/>
                <a:cs typeface="Arial"/>
              </a:rPr>
              <a:t>multiply </a:t>
            </a:r>
            <a:r>
              <a:rPr sz="1800" spc="-5" dirty="0">
                <a:latin typeface="Arial"/>
                <a:cs typeface="Arial"/>
              </a:rPr>
              <a:t>LR by 0.1  after epochs 30, 60, 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90.</a:t>
            </a:r>
            <a:endParaRPr sz="1800">
              <a:latin typeface="Arial"/>
              <a:cs typeface="Arial"/>
            </a:endParaRPr>
          </a:p>
          <a:p>
            <a:pPr marL="12700" marR="3531235">
              <a:lnSpc>
                <a:spcPct val="201399"/>
              </a:lnSpc>
            </a:pPr>
            <a:r>
              <a:rPr sz="1800" b="1" spc="-5" dirty="0">
                <a:latin typeface="Arial"/>
                <a:cs typeface="Arial"/>
              </a:rPr>
              <a:t>Cosin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  </a:t>
            </a:r>
            <a:r>
              <a:rPr sz="1800" b="1" spc="-5" dirty="0">
                <a:latin typeface="Arial"/>
                <a:cs typeface="Arial"/>
              </a:rPr>
              <a:t>Linear: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4282" y="2007857"/>
            <a:ext cx="2922881" cy="555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9647" y="2693911"/>
            <a:ext cx="2010639" cy="303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07375" y="3719744"/>
            <a:ext cx="22828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Initial learning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Learning </a:t>
            </a:r>
            <a:r>
              <a:rPr sz="1600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at epoch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40" dirty="0">
                <a:latin typeface="Arial"/>
                <a:cs typeface="Arial"/>
              </a:rPr>
              <a:t>Total </a:t>
            </a:r>
            <a:r>
              <a:rPr sz="1600" spc="-5" dirty="0">
                <a:latin typeface="Arial"/>
                <a:cs typeface="Arial"/>
              </a:rPr>
              <a:t>number of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epochs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7175" y="4041986"/>
            <a:ext cx="292645" cy="2090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4110" y="3738172"/>
            <a:ext cx="328783" cy="205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76215" y="4254162"/>
            <a:ext cx="263805" cy="2694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025" y="4421542"/>
            <a:ext cx="166433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Language Understanding”,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8D8E21B-3246-4E21-8528-A5C2BA2CDF2F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28</a:t>
            </a:fld>
            <a:endParaRPr lang="en-US" altLang="ko-K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8587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Arial"/>
                <a:cs typeface="Arial"/>
              </a:rPr>
              <a:t>Step: </a:t>
            </a:r>
            <a:r>
              <a:rPr spc="-5" dirty="0"/>
              <a:t>Reduce learning </a:t>
            </a:r>
            <a:r>
              <a:rPr dirty="0"/>
              <a:t>rate </a:t>
            </a:r>
            <a:r>
              <a:rPr spc="-5" dirty="0"/>
              <a:t>at </a:t>
            </a:r>
            <a:r>
              <a:rPr dirty="0"/>
              <a:t>a </a:t>
            </a:r>
            <a:r>
              <a:rPr spc="-5" dirty="0"/>
              <a:t>few fixed  points. E.g. for ResNets, </a:t>
            </a:r>
            <a:r>
              <a:rPr dirty="0"/>
              <a:t>multiply </a:t>
            </a:r>
            <a:r>
              <a:rPr spc="-5" dirty="0"/>
              <a:t>LR by 0.1  after epochs 30, 60, and</a:t>
            </a:r>
            <a:r>
              <a:rPr spc="-20" dirty="0"/>
              <a:t> </a:t>
            </a:r>
            <a:r>
              <a:rPr spc="-5" dirty="0"/>
              <a:t>90.</a:t>
            </a:r>
          </a:p>
          <a:p>
            <a:pPr marL="3785870" marR="2987675">
              <a:lnSpc>
                <a:spcPct val="201399"/>
              </a:lnSpc>
            </a:pPr>
            <a:r>
              <a:rPr b="1" spc="-5" dirty="0">
                <a:latin typeface="Arial"/>
                <a:cs typeface="Arial"/>
              </a:rPr>
              <a:t>Cosine</a:t>
            </a:r>
            <a:r>
              <a:rPr spc="-5" dirty="0"/>
              <a:t>:  </a:t>
            </a:r>
            <a:r>
              <a:rPr b="1" spc="-5" dirty="0">
                <a:latin typeface="Arial"/>
                <a:cs typeface="Arial"/>
              </a:rPr>
              <a:t>Linear:  Inverse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sqrt: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</a:t>
            </a:r>
            <a:r>
              <a:rPr spc="-90" dirty="0"/>
              <a:t> </a:t>
            </a:r>
            <a:r>
              <a:rPr spc="-5" dirty="0"/>
              <a:t>Decay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7375" y="3719744"/>
            <a:ext cx="22828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Initial learning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Learning </a:t>
            </a:r>
            <a:r>
              <a:rPr sz="1600" dirty="0">
                <a:latin typeface="Arial"/>
                <a:cs typeface="Arial"/>
              </a:rPr>
              <a:t>rate </a:t>
            </a:r>
            <a:r>
              <a:rPr sz="1600" spc="-5" dirty="0">
                <a:latin typeface="Arial"/>
                <a:cs typeface="Arial"/>
              </a:rPr>
              <a:t>at epoch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latin typeface="Arial"/>
                <a:cs typeface="Arial"/>
              </a:rPr>
              <a:t>: </a:t>
            </a:r>
            <a:r>
              <a:rPr sz="1600" spc="-40" dirty="0">
                <a:latin typeface="Arial"/>
                <a:cs typeface="Arial"/>
              </a:rPr>
              <a:t>Total </a:t>
            </a:r>
            <a:r>
              <a:rPr sz="1600" spc="-5" dirty="0">
                <a:latin typeface="Arial"/>
                <a:cs typeface="Arial"/>
              </a:rPr>
              <a:t>number of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epochs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47175" y="4041986"/>
            <a:ext cx="292645" cy="209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4110" y="3738172"/>
            <a:ext cx="328783" cy="20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6215" y="4254162"/>
            <a:ext cx="263805" cy="26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075" y="4371728"/>
            <a:ext cx="266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Vaswani </a:t>
            </a:r>
            <a:r>
              <a:rPr sz="900" spc="-5" dirty="0">
                <a:latin typeface="Arial"/>
                <a:cs typeface="Arial"/>
              </a:rPr>
              <a:t>et al, </a:t>
            </a:r>
            <a:r>
              <a:rPr sz="900" dirty="0">
                <a:latin typeface="Arial"/>
                <a:cs typeface="Arial"/>
              </a:rPr>
              <a:t>“Attention </a:t>
            </a:r>
            <a:r>
              <a:rPr sz="900" spc="-5" dirty="0">
                <a:latin typeface="Arial"/>
                <a:cs typeface="Arial"/>
              </a:rPr>
              <a:t>is all </a:t>
            </a:r>
            <a:r>
              <a:rPr sz="900" dirty="0">
                <a:latin typeface="Arial"/>
                <a:cs typeface="Arial"/>
              </a:rPr>
              <a:t>you </a:t>
            </a:r>
            <a:r>
              <a:rPr sz="900" spc="-5" dirty="0">
                <a:latin typeface="Arial"/>
                <a:cs typeface="Arial"/>
              </a:rPr>
              <a:t>need”, NIPS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2017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14282" y="2007857"/>
            <a:ext cx="2922881" cy="555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9647" y="2693911"/>
            <a:ext cx="2010639" cy="3034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1125" y="3139525"/>
            <a:ext cx="1593799" cy="430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975" y="900012"/>
            <a:ext cx="3850000" cy="29465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F922C0E-2ED5-4DE6-ADD1-7EF3ED7EFC6A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29</a:t>
            </a:fld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82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Activation</a:t>
            </a:r>
            <a:r>
              <a:rPr spc="-29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025" y="823007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50" y="760983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24" y="2167308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74" y="3252582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200" y="1285200"/>
            <a:ext cx="1650074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200" y="2469036"/>
            <a:ext cx="1077555" cy="34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200" y="3759100"/>
            <a:ext cx="1335476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4849" y="1161150"/>
            <a:ext cx="1650074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1961" y="3644450"/>
            <a:ext cx="1897674" cy="71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6" y="2533600"/>
            <a:ext cx="2964299" cy="306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6802" y="791375"/>
            <a:ext cx="1391518" cy="1062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812" y="2048887"/>
            <a:ext cx="1391509" cy="1060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195" y="3234919"/>
            <a:ext cx="1330051" cy="1095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6687" y="772047"/>
            <a:ext cx="1391509" cy="10850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90" y="3235944"/>
            <a:ext cx="1391509" cy="1082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600" y="3193125"/>
            <a:ext cx="3679190" cy="1374140"/>
          </a:xfrm>
          <a:prstGeom prst="rect">
            <a:avLst/>
          </a:prstGeom>
          <a:ln w="76199">
            <a:solidFill>
              <a:srgbClr val="FF0000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1165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126364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Good default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choice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날짜 개체 틀 2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0E33EC4-F09A-449F-A855-77241A1DC3DD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</a:t>
            </a:fld>
            <a:endParaRPr lang="en-US" altLang="ko-K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9875" y="1014856"/>
            <a:ext cx="4347845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3876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High initial learning </a:t>
            </a:r>
            <a:r>
              <a:rPr sz="1800" dirty="0">
                <a:latin typeface="Arial"/>
                <a:cs typeface="Arial"/>
              </a:rPr>
              <a:t>rates can make </a:t>
            </a:r>
            <a:r>
              <a:rPr sz="1800" spc="-5" dirty="0">
                <a:latin typeface="Arial"/>
                <a:cs typeface="Arial"/>
              </a:rPr>
              <a:t>loss  explode; linearly increasing learning </a:t>
            </a:r>
            <a:r>
              <a:rPr sz="1800" dirty="0">
                <a:latin typeface="Arial"/>
                <a:cs typeface="Arial"/>
              </a:rPr>
              <a:t>rate  </a:t>
            </a:r>
            <a:r>
              <a:rPr sz="1800" spc="-5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over the first ~5000 iterations </a:t>
            </a:r>
            <a:r>
              <a:rPr sz="1800" dirty="0">
                <a:latin typeface="Arial"/>
                <a:cs typeface="Arial"/>
              </a:rPr>
              <a:t>can  </a:t>
            </a:r>
            <a:r>
              <a:rPr sz="1800" spc="-5" dirty="0">
                <a:latin typeface="Arial"/>
                <a:cs typeface="Arial"/>
              </a:rPr>
              <a:t>prevent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Empirical </a:t>
            </a:r>
            <a:r>
              <a:rPr sz="1800" dirty="0">
                <a:latin typeface="Arial"/>
                <a:cs typeface="Arial"/>
              </a:rPr>
              <a:t>rule </a:t>
            </a:r>
            <a:r>
              <a:rPr sz="1800" spc="-5" dirty="0">
                <a:latin typeface="Arial"/>
                <a:cs typeface="Arial"/>
              </a:rPr>
              <a:t>of thumb: If </a:t>
            </a:r>
            <a:r>
              <a:rPr sz="180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increase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  batch </a:t>
            </a:r>
            <a:r>
              <a:rPr sz="1800" dirty="0">
                <a:latin typeface="Arial"/>
                <a:cs typeface="Arial"/>
              </a:rPr>
              <a:t>size </a:t>
            </a:r>
            <a:r>
              <a:rPr sz="1800" spc="-5" dirty="0">
                <a:latin typeface="Arial"/>
                <a:cs typeface="Arial"/>
              </a:rPr>
              <a:t>by N, also </a:t>
            </a:r>
            <a:r>
              <a:rPr sz="1800" dirty="0">
                <a:latin typeface="Arial"/>
                <a:cs typeface="Arial"/>
              </a:rPr>
              <a:t>scale </a:t>
            </a:r>
            <a:r>
              <a:rPr sz="1800" spc="-5" dirty="0">
                <a:latin typeface="Arial"/>
                <a:cs typeface="Arial"/>
              </a:rPr>
              <a:t>the initial  learning </a:t>
            </a:r>
            <a:r>
              <a:rPr sz="1800" dirty="0">
                <a:latin typeface="Arial"/>
                <a:cs typeface="Arial"/>
              </a:rPr>
              <a:t>rate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6777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Rate Decay: Linear</a:t>
            </a:r>
            <a:r>
              <a:rPr spc="-70" dirty="0"/>
              <a:t> </a:t>
            </a:r>
            <a:r>
              <a:rPr spc="-30" dirty="0"/>
              <a:t>Warmup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025" y="4363603"/>
            <a:ext cx="4416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Goyal et al, </a:t>
            </a:r>
            <a:r>
              <a:rPr sz="900" dirty="0">
                <a:latin typeface="Arial"/>
                <a:cs typeface="Arial"/>
              </a:rPr>
              <a:t>“Accurate, </a:t>
            </a:r>
            <a:r>
              <a:rPr sz="900" spc="-5" dirty="0">
                <a:latin typeface="Arial"/>
                <a:cs typeface="Arial"/>
              </a:rPr>
              <a:t>Large </a:t>
            </a:r>
            <a:r>
              <a:rPr sz="900" dirty="0">
                <a:latin typeface="Arial"/>
                <a:cs typeface="Arial"/>
              </a:rPr>
              <a:t>Minibatch </a:t>
            </a:r>
            <a:r>
              <a:rPr sz="900" spc="-5" dirty="0">
                <a:latin typeface="Arial"/>
                <a:cs typeface="Arial"/>
              </a:rPr>
              <a:t>SGD: Training ImageNet in </a:t>
            </a:r>
            <a:r>
              <a:rPr sz="900" dirty="0">
                <a:latin typeface="Arial"/>
                <a:cs typeface="Arial"/>
              </a:rPr>
              <a:t>1 </a:t>
            </a:r>
            <a:r>
              <a:rPr sz="900" spc="-5" dirty="0">
                <a:latin typeface="Arial"/>
                <a:cs typeface="Arial"/>
              </a:rPr>
              <a:t>Hour”, arXiv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2017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899950"/>
            <a:ext cx="3841750" cy="2940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ACE1A594-7E13-45AF-937C-1DC13690210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30</a:t>
            </a:fld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635945" y="41327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smtClean="0">
                <a:hlinkClick r:id="rId3"/>
              </a:rPr>
              <a:t>https</a:t>
            </a:r>
            <a:r>
              <a:rPr lang="en-US" altLang="ko-KR" sz="1200">
                <a:hlinkClick r:id="rId3"/>
              </a:rPr>
              <a:t>://m.blog.naver.com/PostView.nhn?blogId=qbxlvnf11&amp;logNo=221449297033&amp;proxyReferer=https%3A%2F%2Fwww.google.com%2F</a:t>
            </a:r>
            <a:endParaRPr lang="ko-KR" altLang="en-US" sz="1200"/>
          </a:p>
        </p:txBody>
      </p:sp>
      <p:sp>
        <p:nvSpPr>
          <p:cNvPr id="8" name="TextBox 7"/>
          <p:cNvSpPr txBox="1"/>
          <p:nvPr/>
        </p:nvSpPr>
        <p:spPr>
          <a:xfrm>
            <a:off x="4724400" y="3853028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* what is epoch, batch size, iteration?</a:t>
            </a:r>
            <a:endParaRPr lang="ko-KR" altLang="en-US"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500" y="1684233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20"/>
                </a:moveTo>
                <a:lnTo>
                  <a:pt x="18349" y="177706"/>
                </a:lnTo>
                <a:lnTo>
                  <a:pt x="40101" y="252558"/>
                </a:lnTo>
                <a:lnTo>
                  <a:pt x="52165" y="296274"/>
                </a:lnTo>
                <a:lnTo>
                  <a:pt x="64973" y="343565"/>
                </a:lnTo>
                <a:lnTo>
                  <a:pt x="78491" y="393967"/>
                </a:lnTo>
                <a:lnTo>
                  <a:pt x="92683" y="447016"/>
                </a:lnTo>
                <a:lnTo>
                  <a:pt x="107512" y="502249"/>
                </a:lnTo>
                <a:lnTo>
                  <a:pt x="122945" y="559201"/>
                </a:lnTo>
                <a:lnTo>
                  <a:pt x="138946" y="617409"/>
                </a:lnTo>
                <a:lnTo>
                  <a:pt x="155478" y="676409"/>
                </a:lnTo>
                <a:lnTo>
                  <a:pt x="172508" y="735736"/>
                </a:lnTo>
                <a:lnTo>
                  <a:pt x="189998" y="794927"/>
                </a:lnTo>
                <a:lnTo>
                  <a:pt x="207915" y="853519"/>
                </a:lnTo>
                <a:lnTo>
                  <a:pt x="226223" y="911046"/>
                </a:lnTo>
                <a:lnTo>
                  <a:pt x="244885" y="967047"/>
                </a:lnTo>
                <a:lnTo>
                  <a:pt x="263867" y="1021055"/>
                </a:lnTo>
                <a:lnTo>
                  <a:pt x="283134" y="1072609"/>
                </a:lnTo>
                <a:lnTo>
                  <a:pt x="302650" y="1121243"/>
                </a:lnTo>
                <a:lnTo>
                  <a:pt x="322379" y="1166494"/>
                </a:lnTo>
                <a:lnTo>
                  <a:pt x="342286" y="1207898"/>
                </a:lnTo>
                <a:lnTo>
                  <a:pt x="362336" y="1244992"/>
                </a:lnTo>
                <a:lnTo>
                  <a:pt x="402723" y="1304390"/>
                </a:lnTo>
                <a:lnTo>
                  <a:pt x="443256" y="1340980"/>
                </a:lnTo>
                <a:lnTo>
                  <a:pt x="483290" y="1350720"/>
                </a:lnTo>
                <a:lnTo>
                  <a:pt x="503654" y="1344680"/>
                </a:lnTo>
                <a:lnTo>
                  <a:pt x="545922" y="1313138"/>
                </a:lnTo>
                <a:lnTo>
                  <a:pt x="589998" y="1259201"/>
                </a:lnTo>
                <a:lnTo>
                  <a:pt x="612622" y="1225167"/>
                </a:lnTo>
                <a:lnTo>
                  <a:pt x="635587" y="1187135"/>
                </a:lnTo>
                <a:lnTo>
                  <a:pt x="658857" y="1145636"/>
                </a:lnTo>
                <a:lnTo>
                  <a:pt x="682395" y="1101205"/>
                </a:lnTo>
                <a:lnTo>
                  <a:pt x="706164" y="1054374"/>
                </a:lnTo>
                <a:lnTo>
                  <a:pt x="730126" y="1005677"/>
                </a:lnTo>
                <a:lnTo>
                  <a:pt x="754246" y="955647"/>
                </a:lnTo>
                <a:lnTo>
                  <a:pt x="778485" y="904817"/>
                </a:lnTo>
                <a:lnTo>
                  <a:pt x="802808" y="853721"/>
                </a:lnTo>
                <a:lnTo>
                  <a:pt x="827178" y="802891"/>
                </a:lnTo>
                <a:lnTo>
                  <a:pt x="851556" y="752861"/>
                </a:lnTo>
                <a:lnTo>
                  <a:pt x="875908" y="704164"/>
                </a:lnTo>
                <a:lnTo>
                  <a:pt x="900195" y="657333"/>
                </a:lnTo>
                <a:lnTo>
                  <a:pt x="924381" y="612902"/>
                </a:lnTo>
                <a:lnTo>
                  <a:pt x="948430" y="571404"/>
                </a:lnTo>
                <a:lnTo>
                  <a:pt x="972303" y="533371"/>
                </a:lnTo>
                <a:lnTo>
                  <a:pt x="995964" y="499337"/>
                </a:lnTo>
                <a:lnTo>
                  <a:pt x="1042505" y="445400"/>
                </a:lnTo>
                <a:lnTo>
                  <a:pt x="1087756" y="413858"/>
                </a:lnTo>
                <a:lnTo>
                  <a:pt x="1109805" y="407818"/>
                </a:lnTo>
                <a:lnTo>
                  <a:pt x="1131422" y="408977"/>
                </a:lnTo>
                <a:lnTo>
                  <a:pt x="1170779" y="429499"/>
                </a:lnTo>
                <a:lnTo>
                  <a:pt x="1206658" y="470220"/>
                </a:lnTo>
                <a:lnTo>
                  <a:pt x="1239825" y="528498"/>
                </a:lnTo>
                <a:lnTo>
                  <a:pt x="1255629" y="563396"/>
                </a:lnTo>
                <a:lnTo>
                  <a:pt x="1271040" y="601693"/>
                </a:lnTo>
                <a:lnTo>
                  <a:pt x="1286155" y="643058"/>
                </a:lnTo>
                <a:lnTo>
                  <a:pt x="1301069" y="687161"/>
                </a:lnTo>
                <a:lnTo>
                  <a:pt x="1315877" y="733673"/>
                </a:lnTo>
                <a:lnTo>
                  <a:pt x="1330674" y="782263"/>
                </a:lnTo>
                <a:lnTo>
                  <a:pt x="1345556" y="832601"/>
                </a:lnTo>
                <a:lnTo>
                  <a:pt x="1360618" y="884357"/>
                </a:lnTo>
                <a:lnTo>
                  <a:pt x="1375956" y="937200"/>
                </a:lnTo>
                <a:lnTo>
                  <a:pt x="1391665" y="990800"/>
                </a:lnTo>
                <a:lnTo>
                  <a:pt x="1407840" y="1044827"/>
                </a:lnTo>
                <a:lnTo>
                  <a:pt x="1424577" y="1098952"/>
                </a:lnTo>
                <a:lnTo>
                  <a:pt x="1441972" y="1152843"/>
                </a:lnTo>
                <a:lnTo>
                  <a:pt x="1460119" y="1206171"/>
                </a:lnTo>
                <a:lnTo>
                  <a:pt x="1479115" y="1258605"/>
                </a:lnTo>
                <a:lnTo>
                  <a:pt x="1499054" y="1309815"/>
                </a:lnTo>
                <a:lnTo>
                  <a:pt x="1520032" y="1359471"/>
                </a:lnTo>
                <a:lnTo>
                  <a:pt x="1542144" y="1407244"/>
                </a:lnTo>
                <a:lnTo>
                  <a:pt x="1565486" y="1452801"/>
                </a:lnTo>
                <a:lnTo>
                  <a:pt x="1590153" y="1495815"/>
                </a:lnTo>
                <a:lnTo>
                  <a:pt x="1616241" y="1535953"/>
                </a:lnTo>
                <a:lnTo>
                  <a:pt x="1643844" y="1572887"/>
                </a:lnTo>
                <a:lnTo>
                  <a:pt x="1673059" y="1606285"/>
                </a:lnTo>
                <a:lnTo>
                  <a:pt x="1703981" y="1635818"/>
                </a:lnTo>
                <a:lnTo>
                  <a:pt x="1738168" y="1663950"/>
                </a:lnTo>
                <a:lnTo>
                  <a:pt x="1774803" y="1691446"/>
                </a:lnTo>
                <a:lnTo>
                  <a:pt x="1813708" y="1718268"/>
                </a:lnTo>
                <a:lnTo>
                  <a:pt x="1854706" y="1744380"/>
                </a:lnTo>
                <a:lnTo>
                  <a:pt x="1897618" y="1769745"/>
                </a:lnTo>
                <a:lnTo>
                  <a:pt x="1942268" y="1794325"/>
                </a:lnTo>
                <a:lnTo>
                  <a:pt x="1988476" y="1818085"/>
                </a:lnTo>
                <a:lnTo>
                  <a:pt x="2036066" y="1840986"/>
                </a:lnTo>
                <a:lnTo>
                  <a:pt x="2084860" y="1862993"/>
                </a:lnTo>
                <a:lnTo>
                  <a:pt x="2134680" y="1884068"/>
                </a:lnTo>
                <a:lnTo>
                  <a:pt x="2185349" y="1904174"/>
                </a:lnTo>
                <a:lnTo>
                  <a:pt x="2236688" y="1923275"/>
                </a:lnTo>
                <a:lnTo>
                  <a:pt x="2288520" y="1941334"/>
                </a:lnTo>
                <a:lnTo>
                  <a:pt x="2340667" y="1958313"/>
                </a:lnTo>
                <a:lnTo>
                  <a:pt x="2392952" y="1974176"/>
                </a:lnTo>
                <a:lnTo>
                  <a:pt x="2445196" y="1988886"/>
                </a:lnTo>
                <a:lnTo>
                  <a:pt x="2497223" y="2002406"/>
                </a:lnTo>
                <a:lnTo>
                  <a:pt x="2548853" y="2014699"/>
                </a:lnTo>
                <a:lnTo>
                  <a:pt x="2599911" y="2025728"/>
                </a:lnTo>
                <a:lnTo>
                  <a:pt x="2650217" y="2035457"/>
                </a:lnTo>
                <a:lnTo>
                  <a:pt x="2699594" y="2043848"/>
                </a:lnTo>
                <a:lnTo>
                  <a:pt x="2747865" y="2050865"/>
                </a:lnTo>
                <a:lnTo>
                  <a:pt x="2794851" y="2056471"/>
                </a:lnTo>
                <a:lnTo>
                  <a:pt x="2840376" y="2060628"/>
                </a:lnTo>
                <a:lnTo>
                  <a:pt x="2884260" y="2063300"/>
                </a:lnTo>
                <a:lnTo>
                  <a:pt x="2926327" y="2064451"/>
                </a:lnTo>
                <a:lnTo>
                  <a:pt x="2966399" y="2064042"/>
                </a:lnTo>
                <a:lnTo>
                  <a:pt x="3039846" y="2058401"/>
                </a:lnTo>
                <a:lnTo>
                  <a:pt x="3078686" y="2050097"/>
                </a:lnTo>
                <a:lnTo>
                  <a:pt x="3115668" y="2035919"/>
                </a:lnTo>
                <a:lnTo>
                  <a:pt x="3150897" y="2016428"/>
                </a:lnTo>
                <a:lnTo>
                  <a:pt x="3184476" y="1992182"/>
                </a:lnTo>
                <a:lnTo>
                  <a:pt x="3216512" y="1963743"/>
                </a:lnTo>
                <a:lnTo>
                  <a:pt x="3247108" y="1931670"/>
                </a:lnTo>
                <a:lnTo>
                  <a:pt x="3276369" y="1896523"/>
                </a:lnTo>
                <a:lnTo>
                  <a:pt x="3304400" y="1858863"/>
                </a:lnTo>
                <a:lnTo>
                  <a:pt x="3331306" y="1819250"/>
                </a:lnTo>
                <a:lnTo>
                  <a:pt x="3357192" y="1778243"/>
                </a:lnTo>
                <a:lnTo>
                  <a:pt x="3382161" y="1736403"/>
                </a:lnTo>
                <a:lnTo>
                  <a:pt x="3406319" y="1694290"/>
                </a:lnTo>
                <a:lnTo>
                  <a:pt x="3429771" y="1652465"/>
                </a:lnTo>
                <a:lnTo>
                  <a:pt x="3452620" y="1611486"/>
                </a:lnTo>
                <a:lnTo>
                  <a:pt x="3474972" y="1571914"/>
                </a:lnTo>
                <a:lnTo>
                  <a:pt x="3496932" y="1534310"/>
                </a:lnTo>
                <a:lnTo>
                  <a:pt x="3518603" y="1499233"/>
                </a:lnTo>
                <a:lnTo>
                  <a:pt x="3540092" y="1467244"/>
                </a:lnTo>
                <a:lnTo>
                  <a:pt x="3582938" y="1414768"/>
                </a:lnTo>
                <a:lnTo>
                  <a:pt x="3626307" y="1381364"/>
                </a:lnTo>
                <a:lnTo>
                  <a:pt x="3671037" y="1371511"/>
                </a:lnTo>
                <a:lnTo>
                  <a:pt x="3694174" y="1376817"/>
                </a:lnTo>
                <a:lnTo>
                  <a:pt x="3725793" y="1400058"/>
                </a:lnTo>
                <a:lnTo>
                  <a:pt x="3755694" y="1442918"/>
                </a:lnTo>
                <a:lnTo>
                  <a:pt x="3784137" y="1502594"/>
                </a:lnTo>
                <a:lnTo>
                  <a:pt x="3811380" y="1576280"/>
                </a:lnTo>
                <a:lnTo>
                  <a:pt x="3824633" y="1617500"/>
                </a:lnTo>
                <a:lnTo>
                  <a:pt x="3837684" y="1661171"/>
                </a:lnTo>
                <a:lnTo>
                  <a:pt x="3850564" y="1706943"/>
                </a:lnTo>
                <a:lnTo>
                  <a:pt x="3863307" y="1754463"/>
                </a:lnTo>
                <a:lnTo>
                  <a:pt x="3875945" y="1803383"/>
                </a:lnTo>
                <a:lnTo>
                  <a:pt x="3888510" y="1853351"/>
                </a:lnTo>
                <a:lnTo>
                  <a:pt x="3901034" y="1904017"/>
                </a:lnTo>
                <a:lnTo>
                  <a:pt x="3913551" y="1955030"/>
                </a:lnTo>
                <a:lnTo>
                  <a:pt x="3926092" y="2006039"/>
                </a:lnTo>
                <a:lnTo>
                  <a:pt x="3938691" y="2056694"/>
                </a:lnTo>
                <a:lnTo>
                  <a:pt x="3951378" y="2106645"/>
                </a:lnTo>
                <a:lnTo>
                  <a:pt x="3964188" y="2155540"/>
                </a:lnTo>
                <a:lnTo>
                  <a:pt x="3977152" y="2203029"/>
                </a:lnTo>
                <a:lnTo>
                  <a:pt x="3990302" y="2248762"/>
                </a:lnTo>
                <a:lnTo>
                  <a:pt x="4003672" y="2292387"/>
                </a:lnTo>
                <a:lnTo>
                  <a:pt x="4017293" y="2333555"/>
                </a:lnTo>
                <a:lnTo>
                  <a:pt x="4031198" y="2371914"/>
                </a:lnTo>
                <a:lnTo>
                  <a:pt x="4059990" y="2438805"/>
                </a:lnTo>
                <a:lnTo>
                  <a:pt x="4090308" y="2490256"/>
                </a:lnTo>
                <a:lnTo>
                  <a:pt x="4122410" y="2523460"/>
                </a:lnTo>
                <a:lnTo>
                  <a:pt x="4156556" y="2535614"/>
                </a:lnTo>
                <a:lnTo>
                  <a:pt x="4174476" y="2532921"/>
                </a:lnTo>
                <a:lnTo>
                  <a:pt x="4212175" y="2508239"/>
                </a:lnTo>
                <a:lnTo>
                  <a:pt x="4239789" y="2475458"/>
                </a:lnTo>
                <a:lnTo>
                  <a:pt x="4269510" y="2429731"/>
                </a:lnTo>
                <a:lnTo>
                  <a:pt x="4301136" y="2372048"/>
                </a:lnTo>
                <a:lnTo>
                  <a:pt x="4334467" y="2303401"/>
                </a:lnTo>
                <a:lnTo>
                  <a:pt x="4351708" y="2265275"/>
                </a:lnTo>
                <a:lnTo>
                  <a:pt x="4369298" y="2224781"/>
                </a:lnTo>
                <a:lnTo>
                  <a:pt x="4387214" y="2182040"/>
                </a:lnTo>
                <a:lnTo>
                  <a:pt x="4405429" y="2137179"/>
                </a:lnTo>
                <a:lnTo>
                  <a:pt x="4423919" y="2090319"/>
                </a:lnTo>
                <a:lnTo>
                  <a:pt x="4442657" y="2041585"/>
                </a:lnTo>
                <a:lnTo>
                  <a:pt x="4461619" y="1991102"/>
                </a:lnTo>
                <a:lnTo>
                  <a:pt x="4480779" y="1938993"/>
                </a:lnTo>
                <a:lnTo>
                  <a:pt x="4500113" y="1885381"/>
                </a:lnTo>
                <a:lnTo>
                  <a:pt x="4519595" y="1830391"/>
                </a:lnTo>
                <a:lnTo>
                  <a:pt x="4539199" y="1774146"/>
                </a:lnTo>
                <a:lnTo>
                  <a:pt x="4558900" y="1716772"/>
                </a:lnTo>
                <a:lnTo>
                  <a:pt x="4578674" y="1658390"/>
                </a:lnTo>
                <a:lnTo>
                  <a:pt x="4598494" y="1599126"/>
                </a:lnTo>
                <a:lnTo>
                  <a:pt x="4618336" y="1539102"/>
                </a:lnTo>
                <a:lnTo>
                  <a:pt x="4638174" y="1478444"/>
                </a:lnTo>
                <a:lnTo>
                  <a:pt x="4657983" y="1417275"/>
                </a:lnTo>
                <a:lnTo>
                  <a:pt x="4677738" y="1355718"/>
                </a:lnTo>
                <a:lnTo>
                  <a:pt x="4697413" y="1293898"/>
                </a:lnTo>
                <a:lnTo>
                  <a:pt x="4716983" y="1231939"/>
                </a:lnTo>
                <a:lnTo>
                  <a:pt x="4736423" y="1169964"/>
                </a:lnTo>
                <a:lnTo>
                  <a:pt x="4755708" y="1108097"/>
                </a:lnTo>
                <a:lnTo>
                  <a:pt x="4774812" y="1046463"/>
                </a:lnTo>
                <a:lnTo>
                  <a:pt x="4793711" y="985185"/>
                </a:lnTo>
                <a:lnTo>
                  <a:pt x="4812378" y="924387"/>
                </a:lnTo>
                <a:lnTo>
                  <a:pt x="4830788" y="864192"/>
                </a:lnTo>
                <a:lnTo>
                  <a:pt x="4848917" y="804725"/>
                </a:lnTo>
                <a:lnTo>
                  <a:pt x="4866739" y="746110"/>
                </a:lnTo>
                <a:lnTo>
                  <a:pt x="4884228" y="688471"/>
                </a:lnTo>
                <a:lnTo>
                  <a:pt x="4901360" y="631931"/>
                </a:lnTo>
                <a:lnTo>
                  <a:pt x="4918110" y="576614"/>
                </a:lnTo>
                <a:lnTo>
                  <a:pt x="4934451" y="522644"/>
                </a:lnTo>
                <a:lnTo>
                  <a:pt x="4950358" y="470146"/>
                </a:lnTo>
                <a:lnTo>
                  <a:pt x="4965807" y="419242"/>
                </a:lnTo>
                <a:lnTo>
                  <a:pt x="4980772" y="370057"/>
                </a:lnTo>
                <a:lnTo>
                  <a:pt x="4995228" y="322715"/>
                </a:lnTo>
                <a:lnTo>
                  <a:pt x="5009150" y="277339"/>
                </a:lnTo>
                <a:lnTo>
                  <a:pt x="5022512" y="234054"/>
                </a:lnTo>
                <a:lnTo>
                  <a:pt x="5035288" y="192984"/>
                </a:lnTo>
                <a:lnTo>
                  <a:pt x="5047455" y="154251"/>
                </a:lnTo>
                <a:lnTo>
                  <a:pt x="5069856" y="84297"/>
                </a:lnTo>
                <a:lnTo>
                  <a:pt x="5089512" y="25182"/>
                </a:lnTo>
                <a:lnTo>
                  <a:pt x="509824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9" y="4360695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24" y="4319704"/>
            <a:ext cx="105500" cy="81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9" y="1657695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9" y="1561719"/>
            <a:ext cx="81980" cy="10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050" y="1609321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2775" y="4073121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4944" y="2029908"/>
            <a:ext cx="110624" cy="11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D0E8269-16DA-4DA4-BA3B-D798FD01EAE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31</a:t>
            </a:fld>
            <a:endParaRPr lang="en-US" altLang="ko-K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9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First-Order</a:t>
            </a:r>
            <a:r>
              <a:rPr spc="-9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500" y="1684233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20"/>
                </a:moveTo>
                <a:lnTo>
                  <a:pt x="18349" y="177706"/>
                </a:lnTo>
                <a:lnTo>
                  <a:pt x="40101" y="252558"/>
                </a:lnTo>
                <a:lnTo>
                  <a:pt x="52165" y="296274"/>
                </a:lnTo>
                <a:lnTo>
                  <a:pt x="64973" y="343565"/>
                </a:lnTo>
                <a:lnTo>
                  <a:pt x="78491" y="393967"/>
                </a:lnTo>
                <a:lnTo>
                  <a:pt x="92683" y="447016"/>
                </a:lnTo>
                <a:lnTo>
                  <a:pt x="107512" y="502249"/>
                </a:lnTo>
                <a:lnTo>
                  <a:pt x="122945" y="559201"/>
                </a:lnTo>
                <a:lnTo>
                  <a:pt x="138946" y="617409"/>
                </a:lnTo>
                <a:lnTo>
                  <a:pt x="155478" y="676409"/>
                </a:lnTo>
                <a:lnTo>
                  <a:pt x="172508" y="735736"/>
                </a:lnTo>
                <a:lnTo>
                  <a:pt x="189998" y="794927"/>
                </a:lnTo>
                <a:lnTo>
                  <a:pt x="207915" y="853519"/>
                </a:lnTo>
                <a:lnTo>
                  <a:pt x="226223" y="911046"/>
                </a:lnTo>
                <a:lnTo>
                  <a:pt x="244885" y="967047"/>
                </a:lnTo>
                <a:lnTo>
                  <a:pt x="263867" y="1021055"/>
                </a:lnTo>
                <a:lnTo>
                  <a:pt x="283134" y="1072609"/>
                </a:lnTo>
                <a:lnTo>
                  <a:pt x="302650" y="1121243"/>
                </a:lnTo>
                <a:lnTo>
                  <a:pt x="322379" y="1166494"/>
                </a:lnTo>
                <a:lnTo>
                  <a:pt x="342286" y="1207898"/>
                </a:lnTo>
                <a:lnTo>
                  <a:pt x="362336" y="1244992"/>
                </a:lnTo>
                <a:lnTo>
                  <a:pt x="402723" y="1304390"/>
                </a:lnTo>
                <a:lnTo>
                  <a:pt x="443256" y="1340980"/>
                </a:lnTo>
                <a:lnTo>
                  <a:pt x="483290" y="1350720"/>
                </a:lnTo>
                <a:lnTo>
                  <a:pt x="503654" y="1344680"/>
                </a:lnTo>
                <a:lnTo>
                  <a:pt x="545922" y="1313138"/>
                </a:lnTo>
                <a:lnTo>
                  <a:pt x="589998" y="1259201"/>
                </a:lnTo>
                <a:lnTo>
                  <a:pt x="612622" y="1225167"/>
                </a:lnTo>
                <a:lnTo>
                  <a:pt x="635587" y="1187135"/>
                </a:lnTo>
                <a:lnTo>
                  <a:pt x="658857" y="1145636"/>
                </a:lnTo>
                <a:lnTo>
                  <a:pt x="682395" y="1101205"/>
                </a:lnTo>
                <a:lnTo>
                  <a:pt x="706164" y="1054374"/>
                </a:lnTo>
                <a:lnTo>
                  <a:pt x="730126" y="1005677"/>
                </a:lnTo>
                <a:lnTo>
                  <a:pt x="754246" y="955647"/>
                </a:lnTo>
                <a:lnTo>
                  <a:pt x="778485" y="904817"/>
                </a:lnTo>
                <a:lnTo>
                  <a:pt x="802808" y="853721"/>
                </a:lnTo>
                <a:lnTo>
                  <a:pt x="827178" y="802891"/>
                </a:lnTo>
                <a:lnTo>
                  <a:pt x="851556" y="752861"/>
                </a:lnTo>
                <a:lnTo>
                  <a:pt x="875908" y="704164"/>
                </a:lnTo>
                <a:lnTo>
                  <a:pt x="900195" y="657333"/>
                </a:lnTo>
                <a:lnTo>
                  <a:pt x="924381" y="612902"/>
                </a:lnTo>
                <a:lnTo>
                  <a:pt x="948430" y="571404"/>
                </a:lnTo>
                <a:lnTo>
                  <a:pt x="972303" y="533371"/>
                </a:lnTo>
                <a:lnTo>
                  <a:pt x="995964" y="499337"/>
                </a:lnTo>
                <a:lnTo>
                  <a:pt x="1042505" y="445400"/>
                </a:lnTo>
                <a:lnTo>
                  <a:pt x="1087756" y="413858"/>
                </a:lnTo>
                <a:lnTo>
                  <a:pt x="1109805" y="407818"/>
                </a:lnTo>
                <a:lnTo>
                  <a:pt x="1131422" y="408977"/>
                </a:lnTo>
                <a:lnTo>
                  <a:pt x="1170779" y="429499"/>
                </a:lnTo>
                <a:lnTo>
                  <a:pt x="1206658" y="470220"/>
                </a:lnTo>
                <a:lnTo>
                  <a:pt x="1239825" y="528498"/>
                </a:lnTo>
                <a:lnTo>
                  <a:pt x="1255629" y="563396"/>
                </a:lnTo>
                <a:lnTo>
                  <a:pt x="1271040" y="601693"/>
                </a:lnTo>
                <a:lnTo>
                  <a:pt x="1286155" y="643058"/>
                </a:lnTo>
                <a:lnTo>
                  <a:pt x="1301069" y="687161"/>
                </a:lnTo>
                <a:lnTo>
                  <a:pt x="1315877" y="733673"/>
                </a:lnTo>
                <a:lnTo>
                  <a:pt x="1330674" y="782263"/>
                </a:lnTo>
                <a:lnTo>
                  <a:pt x="1345556" y="832601"/>
                </a:lnTo>
                <a:lnTo>
                  <a:pt x="1360618" y="884357"/>
                </a:lnTo>
                <a:lnTo>
                  <a:pt x="1375956" y="937200"/>
                </a:lnTo>
                <a:lnTo>
                  <a:pt x="1391665" y="990800"/>
                </a:lnTo>
                <a:lnTo>
                  <a:pt x="1407840" y="1044827"/>
                </a:lnTo>
                <a:lnTo>
                  <a:pt x="1424577" y="1098952"/>
                </a:lnTo>
                <a:lnTo>
                  <a:pt x="1441972" y="1152843"/>
                </a:lnTo>
                <a:lnTo>
                  <a:pt x="1460119" y="1206171"/>
                </a:lnTo>
                <a:lnTo>
                  <a:pt x="1479115" y="1258605"/>
                </a:lnTo>
                <a:lnTo>
                  <a:pt x="1499054" y="1309815"/>
                </a:lnTo>
                <a:lnTo>
                  <a:pt x="1520032" y="1359471"/>
                </a:lnTo>
                <a:lnTo>
                  <a:pt x="1542144" y="1407244"/>
                </a:lnTo>
                <a:lnTo>
                  <a:pt x="1565486" y="1452801"/>
                </a:lnTo>
                <a:lnTo>
                  <a:pt x="1590153" y="1495815"/>
                </a:lnTo>
                <a:lnTo>
                  <a:pt x="1616241" y="1535953"/>
                </a:lnTo>
                <a:lnTo>
                  <a:pt x="1643844" y="1572887"/>
                </a:lnTo>
                <a:lnTo>
                  <a:pt x="1673059" y="1606285"/>
                </a:lnTo>
                <a:lnTo>
                  <a:pt x="1703981" y="1635818"/>
                </a:lnTo>
                <a:lnTo>
                  <a:pt x="1738168" y="1663950"/>
                </a:lnTo>
                <a:lnTo>
                  <a:pt x="1774803" y="1691446"/>
                </a:lnTo>
                <a:lnTo>
                  <a:pt x="1813708" y="1718268"/>
                </a:lnTo>
                <a:lnTo>
                  <a:pt x="1854706" y="1744380"/>
                </a:lnTo>
                <a:lnTo>
                  <a:pt x="1897618" y="1769745"/>
                </a:lnTo>
                <a:lnTo>
                  <a:pt x="1942268" y="1794325"/>
                </a:lnTo>
                <a:lnTo>
                  <a:pt x="1988476" y="1818085"/>
                </a:lnTo>
                <a:lnTo>
                  <a:pt x="2036066" y="1840986"/>
                </a:lnTo>
                <a:lnTo>
                  <a:pt x="2084860" y="1862993"/>
                </a:lnTo>
                <a:lnTo>
                  <a:pt x="2134680" y="1884068"/>
                </a:lnTo>
                <a:lnTo>
                  <a:pt x="2185349" y="1904174"/>
                </a:lnTo>
                <a:lnTo>
                  <a:pt x="2236688" y="1923275"/>
                </a:lnTo>
                <a:lnTo>
                  <a:pt x="2288520" y="1941334"/>
                </a:lnTo>
                <a:lnTo>
                  <a:pt x="2340667" y="1958313"/>
                </a:lnTo>
                <a:lnTo>
                  <a:pt x="2392952" y="1974176"/>
                </a:lnTo>
                <a:lnTo>
                  <a:pt x="2445196" y="1988886"/>
                </a:lnTo>
                <a:lnTo>
                  <a:pt x="2497223" y="2002406"/>
                </a:lnTo>
                <a:lnTo>
                  <a:pt x="2548853" y="2014699"/>
                </a:lnTo>
                <a:lnTo>
                  <a:pt x="2599911" y="2025728"/>
                </a:lnTo>
                <a:lnTo>
                  <a:pt x="2650217" y="2035457"/>
                </a:lnTo>
                <a:lnTo>
                  <a:pt x="2699594" y="2043848"/>
                </a:lnTo>
                <a:lnTo>
                  <a:pt x="2747865" y="2050865"/>
                </a:lnTo>
                <a:lnTo>
                  <a:pt x="2794851" y="2056471"/>
                </a:lnTo>
                <a:lnTo>
                  <a:pt x="2840376" y="2060628"/>
                </a:lnTo>
                <a:lnTo>
                  <a:pt x="2884260" y="2063300"/>
                </a:lnTo>
                <a:lnTo>
                  <a:pt x="2926327" y="2064451"/>
                </a:lnTo>
                <a:lnTo>
                  <a:pt x="2966399" y="2064042"/>
                </a:lnTo>
                <a:lnTo>
                  <a:pt x="3039846" y="2058401"/>
                </a:lnTo>
                <a:lnTo>
                  <a:pt x="3078686" y="2050097"/>
                </a:lnTo>
                <a:lnTo>
                  <a:pt x="3115668" y="2035919"/>
                </a:lnTo>
                <a:lnTo>
                  <a:pt x="3150897" y="2016428"/>
                </a:lnTo>
                <a:lnTo>
                  <a:pt x="3184476" y="1992182"/>
                </a:lnTo>
                <a:lnTo>
                  <a:pt x="3216512" y="1963743"/>
                </a:lnTo>
                <a:lnTo>
                  <a:pt x="3247108" y="1931670"/>
                </a:lnTo>
                <a:lnTo>
                  <a:pt x="3276369" y="1896523"/>
                </a:lnTo>
                <a:lnTo>
                  <a:pt x="3304400" y="1858863"/>
                </a:lnTo>
                <a:lnTo>
                  <a:pt x="3331306" y="1819250"/>
                </a:lnTo>
                <a:lnTo>
                  <a:pt x="3357192" y="1778243"/>
                </a:lnTo>
                <a:lnTo>
                  <a:pt x="3382161" y="1736403"/>
                </a:lnTo>
                <a:lnTo>
                  <a:pt x="3406319" y="1694290"/>
                </a:lnTo>
                <a:lnTo>
                  <a:pt x="3429771" y="1652465"/>
                </a:lnTo>
                <a:lnTo>
                  <a:pt x="3452620" y="1611486"/>
                </a:lnTo>
                <a:lnTo>
                  <a:pt x="3474972" y="1571914"/>
                </a:lnTo>
                <a:lnTo>
                  <a:pt x="3496932" y="1534310"/>
                </a:lnTo>
                <a:lnTo>
                  <a:pt x="3518603" y="1499233"/>
                </a:lnTo>
                <a:lnTo>
                  <a:pt x="3540092" y="1467244"/>
                </a:lnTo>
                <a:lnTo>
                  <a:pt x="3582938" y="1414768"/>
                </a:lnTo>
                <a:lnTo>
                  <a:pt x="3626307" y="1381364"/>
                </a:lnTo>
                <a:lnTo>
                  <a:pt x="3671037" y="1371511"/>
                </a:lnTo>
                <a:lnTo>
                  <a:pt x="3694174" y="1376817"/>
                </a:lnTo>
                <a:lnTo>
                  <a:pt x="3725793" y="1400058"/>
                </a:lnTo>
                <a:lnTo>
                  <a:pt x="3755694" y="1442918"/>
                </a:lnTo>
                <a:lnTo>
                  <a:pt x="3784137" y="1502594"/>
                </a:lnTo>
                <a:lnTo>
                  <a:pt x="3811380" y="1576280"/>
                </a:lnTo>
                <a:lnTo>
                  <a:pt x="3824633" y="1617500"/>
                </a:lnTo>
                <a:lnTo>
                  <a:pt x="3837684" y="1661171"/>
                </a:lnTo>
                <a:lnTo>
                  <a:pt x="3850564" y="1706943"/>
                </a:lnTo>
                <a:lnTo>
                  <a:pt x="3863307" y="1754463"/>
                </a:lnTo>
                <a:lnTo>
                  <a:pt x="3875945" y="1803383"/>
                </a:lnTo>
                <a:lnTo>
                  <a:pt x="3888510" y="1853351"/>
                </a:lnTo>
                <a:lnTo>
                  <a:pt x="3901034" y="1904017"/>
                </a:lnTo>
                <a:lnTo>
                  <a:pt x="3913551" y="1955030"/>
                </a:lnTo>
                <a:lnTo>
                  <a:pt x="3926092" y="2006039"/>
                </a:lnTo>
                <a:lnTo>
                  <a:pt x="3938691" y="2056694"/>
                </a:lnTo>
                <a:lnTo>
                  <a:pt x="3951378" y="2106645"/>
                </a:lnTo>
                <a:lnTo>
                  <a:pt x="3964188" y="2155540"/>
                </a:lnTo>
                <a:lnTo>
                  <a:pt x="3977152" y="2203029"/>
                </a:lnTo>
                <a:lnTo>
                  <a:pt x="3990302" y="2248762"/>
                </a:lnTo>
                <a:lnTo>
                  <a:pt x="4003672" y="2292387"/>
                </a:lnTo>
                <a:lnTo>
                  <a:pt x="4017293" y="2333555"/>
                </a:lnTo>
                <a:lnTo>
                  <a:pt x="4031198" y="2371914"/>
                </a:lnTo>
                <a:lnTo>
                  <a:pt x="4059990" y="2438805"/>
                </a:lnTo>
                <a:lnTo>
                  <a:pt x="4090308" y="2490256"/>
                </a:lnTo>
                <a:lnTo>
                  <a:pt x="4122410" y="2523460"/>
                </a:lnTo>
                <a:lnTo>
                  <a:pt x="4156556" y="2535614"/>
                </a:lnTo>
                <a:lnTo>
                  <a:pt x="4174476" y="2532921"/>
                </a:lnTo>
                <a:lnTo>
                  <a:pt x="4212175" y="2508239"/>
                </a:lnTo>
                <a:lnTo>
                  <a:pt x="4239789" y="2475458"/>
                </a:lnTo>
                <a:lnTo>
                  <a:pt x="4269510" y="2429731"/>
                </a:lnTo>
                <a:lnTo>
                  <a:pt x="4301136" y="2372048"/>
                </a:lnTo>
                <a:lnTo>
                  <a:pt x="4334467" y="2303401"/>
                </a:lnTo>
                <a:lnTo>
                  <a:pt x="4351708" y="2265275"/>
                </a:lnTo>
                <a:lnTo>
                  <a:pt x="4369298" y="2224781"/>
                </a:lnTo>
                <a:lnTo>
                  <a:pt x="4387214" y="2182040"/>
                </a:lnTo>
                <a:lnTo>
                  <a:pt x="4405429" y="2137179"/>
                </a:lnTo>
                <a:lnTo>
                  <a:pt x="4423919" y="2090319"/>
                </a:lnTo>
                <a:lnTo>
                  <a:pt x="4442657" y="2041585"/>
                </a:lnTo>
                <a:lnTo>
                  <a:pt x="4461619" y="1991102"/>
                </a:lnTo>
                <a:lnTo>
                  <a:pt x="4480779" y="1938993"/>
                </a:lnTo>
                <a:lnTo>
                  <a:pt x="4500113" y="1885381"/>
                </a:lnTo>
                <a:lnTo>
                  <a:pt x="4519595" y="1830391"/>
                </a:lnTo>
                <a:lnTo>
                  <a:pt x="4539199" y="1774146"/>
                </a:lnTo>
                <a:lnTo>
                  <a:pt x="4558900" y="1716772"/>
                </a:lnTo>
                <a:lnTo>
                  <a:pt x="4578674" y="1658390"/>
                </a:lnTo>
                <a:lnTo>
                  <a:pt x="4598494" y="1599126"/>
                </a:lnTo>
                <a:lnTo>
                  <a:pt x="4618336" y="1539102"/>
                </a:lnTo>
                <a:lnTo>
                  <a:pt x="4638174" y="1478444"/>
                </a:lnTo>
                <a:lnTo>
                  <a:pt x="4657983" y="1417275"/>
                </a:lnTo>
                <a:lnTo>
                  <a:pt x="4677738" y="1355718"/>
                </a:lnTo>
                <a:lnTo>
                  <a:pt x="4697413" y="1293898"/>
                </a:lnTo>
                <a:lnTo>
                  <a:pt x="4716983" y="1231939"/>
                </a:lnTo>
                <a:lnTo>
                  <a:pt x="4736423" y="1169964"/>
                </a:lnTo>
                <a:lnTo>
                  <a:pt x="4755708" y="1108097"/>
                </a:lnTo>
                <a:lnTo>
                  <a:pt x="4774812" y="1046463"/>
                </a:lnTo>
                <a:lnTo>
                  <a:pt x="4793711" y="985185"/>
                </a:lnTo>
                <a:lnTo>
                  <a:pt x="4812378" y="924387"/>
                </a:lnTo>
                <a:lnTo>
                  <a:pt x="4830788" y="864192"/>
                </a:lnTo>
                <a:lnTo>
                  <a:pt x="4848917" y="804725"/>
                </a:lnTo>
                <a:lnTo>
                  <a:pt x="4866739" y="746110"/>
                </a:lnTo>
                <a:lnTo>
                  <a:pt x="4884228" y="688471"/>
                </a:lnTo>
                <a:lnTo>
                  <a:pt x="4901360" y="631931"/>
                </a:lnTo>
                <a:lnTo>
                  <a:pt x="4918110" y="576614"/>
                </a:lnTo>
                <a:lnTo>
                  <a:pt x="4934451" y="522644"/>
                </a:lnTo>
                <a:lnTo>
                  <a:pt x="4950358" y="470146"/>
                </a:lnTo>
                <a:lnTo>
                  <a:pt x="4965807" y="419242"/>
                </a:lnTo>
                <a:lnTo>
                  <a:pt x="4980772" y="370057"/>
                </a:lnTo>
                <a:lnTo>
                  <a:pt x="4995228" y="322715"/>
                </a:lnTo>
                <a:lnTo>
                  <a:pt x="5009150" y="277339"/>
                </a:lnTo>
                <a:lnTo>
                  <a:pt x="5022512" y="234054"/>
                </a:lnTo>
                <a:lnTo>
                  <a:pt x="5035288" y="192984"/>
                </a:lnTo>
                <a:lnTo>
                  <a:pt x="5047455" y="154251"/>
                </a:lnTo>
                <a:lnTo>
                  <a:pt x="5069856" y="84297"/>
                </a:lnTo>
                <a:lnTo>
                  <a:pt x="5089512" y="25182"/>
                </a:lnTo>
                <a:lnTo>
                  <a:pt x="509824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9" y="4360695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24" y="4319704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9" y="1657695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9" y="1561719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75" y="4073121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0650" y="1467782"/>
            <a:ext cx="3240405" cy="1871345"/>
          </a:xfrm>
          <a:custGeom>
            <a:avLst/>
            <a:gdLst/>
            <a:ahLst/>
            <a:cxnLst/>
            <a:rect l="l" t="t" r="r" b="b"/>
            <a:pathLst>
              <a:path w="3240404" h="1871345">
                <a:moveTo>
                  <a:pt x="0" y="0"/>
                </a:moveTo>
                <a:lnTo>
                  <a:pt x="3240299" y="1870799"/>
                </a:lnTo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44" y="2029908"/>
            <a:ext cx="110624" cy="11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0800" y="2096897"/>
            <a:ext cx="324485" cy="195580"/>
          </a:xfrm>
          <a:custGeom>
            <a:avLst/>
            <a:gdLst/>
            <a:ahLst/>
            <a:cxnLst/>
            <a:rect l="l" t="t" r="r" b="b"/>
            <a:pathLst>
              <a:path w="324485" h="195580">
                <a:moveTo>
                  <a:pt x="0" y="0"/>
                </a:moveTo>
                <a:lnTo>
                  <a:pt x="324205" y="19539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237" y="2255821"/>
            <a:ext cx="226357" cy="173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050" y="942447"/>
            <a:ext cx="4779010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752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form linear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7520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</a:t>
            </a:r>
            <a:r>
              <a:rPr sz="1600" dirty="0">
                <a:latin typeface="Arial"/>
                <a:cs typeface="Arial"/>
              </a:rPr>
              <a:t>minimize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9FDACE6-9CD2-45F8-9182-4396EC450D8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32</a:t>
            </a:fld>
            <a:endParaRPr lang="en-US" altLang="ko-K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901500" y="1684233"/>
            <a:ext cx="5098415" cy="2536190"/>
          </a:xfrm>
          <a:custGeom>
            <a:avLst/>
            <a:gdLst/>
            <a:ahLst/>
            <a:cxnLst/>
            <a:rect l="l" t="t" r="r" b="b"/>
            <a:pathLst>
              <a:path w="5098415" h="2536190">
                <a:moveTo>
                  <a:pt x="0" y="122720"/>
                </a:moveTo>
                <a:lnTo>
                  <a:pt x="18349" y="177706"/>
                </a:lnTo>
                <a:lnTo>
                  <a:pt x="40101" y="252558"/>
                </a:lnTo>
                <a:lnTo>
                  <a:pt x="52165" y="296274"/>
                </a:lnTo>
                <a:lnTo>
                  <a:pt x="64973" y="343565"/>
                </a:lnTo>
                <a:lnTo>
                  <a:pt x="78491" y="393967"/>
                </a:lnTo>
                <a:lnTo>
                  <a:pt x="92683" y="447016"/>
                </a:lnTo>
                <a:lnTo>
                  <a:pt x="107512" y="502249"/>
                </a:lnTo>
                <a:lnTo>
                  <a:pt x="122945" y="559201"/>
                </a:lnTo>
                <a:lnTo>
                  <a:pt x="138946" y="617409"/>
                </a:lnTo>
                <a:lnTo>
                  <a:pt x="155478" y="676409"/>
                </a:lnTo>
                <a:lnTo>
                  <a:pt x="172508" y="735736"/>
                </a:lnTo>
                <a:lnTo>
                  <a:pt x="189998" y="794927"/>
                </a:lnTo>
                <a:lnTo>
                  <a:pt x="207915" y="853519"/>
                </a:lnTo>
                <a:lnTo>
                  <a:pt x="226223" y="911046"/>
                </a:lnTo>
                <a:lnTo>
                  <a:pt x="244885" y="967047"/>
                </a:lnTo>
                <a:lnTo>
                  <a:pt x="263867" y="1021055"/>
                </a:lnTo>
                <a:lnTo>
                  <a:pt x="283134" y="1072609"/>
                </a:lnTo>
                <a:lnTo>
                  <a:pt x="302650" y="1121243"/>
                </a:lnTo>
                <a:lnTo>
                  <a:pt x="322379" y="1166494"/>
                </a:lnTo>
                <a:lnTo>
                  <a:pt x="342286" y="1207898"/>
                </a:lnTo>
                <a:lnTo>
                  <a:pt x="362336" y="1244992"/>
                </a:lnTo>
                <a:lnTo>
                  <a:pt x="402723" y="1304390"/>
                </a:lnTo>
                <a:lnTo>
                  <a:pt x="443256" y="1340980"/>
                </a:lnTo>
                <a:lnTo>
                  <a:pt x="483290" y="1350720"/>
                </a:lnTo>
                <a:lnTo>
                  <a:pt x="503654" y="1344680"/>
                </a:lnTo>
                <a:lnTo>
                  <a:pt x="545922" y="1313138"/>
                </a:lnTo>
                <a:lnTo>
                  <a:pt x="589998" y="1259201"/>
                </a:lnTo>
                <a:lnTo>
                  <a:pt x="612622" y="1225167"/>
                </a:lnTo>
                <a:lnTo>
                  <a:pt x="635587" y="1187135"/>
                </a:lnTo>
                <a:lnTo>
                  <a:pt x="658857" y="1145636"/>
                </a:lnTo>
                <a:lnTo>
                  <a:pt x="682395" y="1101205"/>
                </a:lnTo>
                <a:lnTo>
                  <a:pt x="706164" y="1054374"/>
                </a:lnTo>
                <a:lnTo>
                  <a:pt x="730126" y="1005677"/>
                </a:lnTo>
                <a:lnTo>
                  <a:pt x="754246" y="955647"/>
                </a:lnTo>
                <a:lnTo>
                  <a:pt x="778485" y="904817"/>
                </a:lnTo>
                <a:lnTo>
                  <a:pt x="802808" y="853721"/>
                </a:lnTo>
                <a:lnTo>
                  <a:pt x="827178" y="802891"/>
                </a:lnTo>
                <a:lnTo>
                  <a:pt x="851556" y="752861"/>
                </a:lnTo>
                <a:lnTo>
                  <a:pt x="875908" y="704164"/>
                </a:lnTo>
                <a:lnTo>
                  <a:pt x="900195" y="657333"/>
                </a:lnTo>
                <a:lnTo>
                  <a:pt x="924381" y="612902"/>
                </a:lnTo>
                <a:lnTo>
                  <a:pt x="948430" y="571404"/>
                </a:lnTo>
                <a:lnTo>
                  <a:pt x="972303" y="533371"/>
                </a:lnTo>
                <a:lnTo>
                  <a:pt x="995964" y="499337"/>
                </a:lnTo>
                <a:lnTo>
                  <a:pt x="1042505" y="445400"/>
                </a:lnTo>
                <a:lnTo>
                  <a:pt x="1087756" y="413858"/>
                </a:lnTo>
                <a:lnTo>
                  <a:pt x="1109805" y="407818"/>
                </a:lnTo>
                <a:lnTo>
                  <a:pt x="1131422" y="408977"/>
                </a:lnTo>
                <a:lnTo>
                  <a:pt x="1170779" y="429499"/>
                </a:lnTo>
                <a:lnTo>
                  <a:pt x="1206658" y="470220"/>
                </a:lnTo>
                <a:lnTo>
                  <a:pt x="1239825" y="528498"/>
                </a:lnTo>
                <a:lnTo>
                  <a:pt x="1255629" y="563396"/>
                </a:lnTo>
                <a:lnTo>
                  <a:pt x="1271040" y="601693"/>
                </a:lnTo>
                <a:lnTo>
                  <a:pt x="1286155" y="643058"/>
                </a:lnTo>
                <a:lnTo>
                  <a:pt x="1301069" y="687161"/>
                </a:lnTo>
                <a:lnTo>
                  <a:pt x="1315877" y="733673"/>
                </a:lnTo>
                <a:lnTo>
                  <a:pt x="1330674" y="782263"/>
                </a:lnTo>
                <a:lnTo>
                  <a:pt x="1345556" y="832601"/>
                </a:lnTo>
                <a:lnTo>
                  <a:pt x="1360618" y="884357"/>
                </a:lnTo>
                <a:lnTo>
                  <a:pt x="1375956" y="937200"/>
                </a:lnTo>
                <a:lnTo>
                  <a:pt x="1391665" y="990800"/>
                </a:lnTo>
                <a:lnTo>
                  <a:pt x="1407840" y="1044827"/>
                </a:lnTo>
                <a:lnTo>
                  <a:pt x="1424577" y="1098952"/>
                </a:lnTo>
                <a:lnTo>
                  <a:pt x="1441972" y="1152843"/>
                </a:lnTo>
                <a:lnTo>
                  <a:pt x="1460119" y="1206171"/>
                </a:lnTo>
                <a:lnTo>
                  <a:pt x="1479115" y="1258605"/>
                </a:lnTo>
                <a:lnTo>
                  <a:pt x="1499054" y="1309815"/>
                </a:lnTo>
                <a:lnTo>
                  <a:pt x="1520032" y="1359471"/>
                </a:lnTo>
                <a:lnTo>
                  <a:pt x="1542144" y="1407244"/>
                </a:lnTo>
                <a:lnTo>
                  <a:pt x="1565486" y="1452801"/>
                </a:lnTo>
                <a:lnTo>
                  <a:pt x="1590153" y="1495815"/>
                </a:lnTo>
                <a:lnTo>
                  <a:pt x="1616241" y="1535953"/>
                </a:lnTo>
                <a:lnTo>
                  <a:pt x="1643844" y="1572887"/>
                </a:lnTo>
                <a:lnTo>
                  <a:pt x="1673059" y="1606285"/>
                </a:lnTo>
                <a:lnTo>
                  <a:pt x="1703981" y="1635818"/>
                </a:lnTo>
                <a:lnTo>
                  <a:pt x="1738168" y="1663950"/>
                </a:lnTo>
                <a:lnTo>
                  <a:pt x="1774803" y="1691446"/>
                </a:lnTo>
                <a:lnTo>
                  <a:pt x="1813708" y="1718268"/>
                </a:lnTo>
                <a:lnTo>
                  <a:pt x="1854706" y="1744380"/>
                </a:lnTo>
                <a:lnTo>
                  <a:pt x="1897618" y="1769745"/>
                </a:lnTo>
                <a:lnTo>
                  <a:pt x="1942268" y="1794325"/>
                </a:lnTo>
                <a:lnTo>
                  <a:pt x="1988476" y="1818085"/>
                </a:lnTo>
                <a:lnTo>
                  <a:pt x="2036066" y="1840986"/>
                </a:lnTo>
                <a:lnTo>
                  <a:pt x="2084860" y="1862993"/>
                </a:lnTo>
                <a:lnTo>
                  <a:pt x="2134680" y="1884068"/>
                </a:lnTo>
                <a:lnTo>
                  <a:pt x="2185349" y="1904174"/>
                </a:lnTo>
                <a:lnTo>
                  <a:pt x="2236688" y="1923275"/>
                </a:lnTo>
                <a:lnTo>
                  <a:pt x="2288520" y="1941334"/>
                </a:lnTo>
                <a:lnTo>
                  <a:pt x="2340667" y="1958313"/>
                </a:lnTo>
                <a:lnTo>
                  <a:pt x="2392952" y="1974176"/>
                </a:lnTo>
                <a:lnTo>
                  <a:pt x="2445196" y="1988886"/>
                </a:lnTo>
                <a:lnTo>
                  <a:pt x="2497223" y="2002406"/>
                </a:lnTo>
                <a:lnTo>
                  <a:pt x="2548853" y="2014699"/>
                </a:lnTo>
                <a:lnTo>
                  <a:pt x="2599911" y="2025728"/>
                </a:lnTo>
                <a:lnTo>
                  <a:pt x="2650217" y="2035457"/>
                </a:lnTo>
                <a:lnTo>
                  <a:pt x="2699594" y="2043848"/>
                </a:lnTo>
                <a:lnTo>
                  <a:pt x="2747865" y="2050865"/>
                </a:lnTo>
                <a:lnTo>
                  <a:pt x="2794851" y="2056471"/>
                </a:lnTo>
                <a:lnTo>
                  <a:pt x="2840376" y="2060628"/>
                </a:lnTo>
                <a:lnTo>
                  <a:pt x="2884260" y="2063300"/>
                </a:lnTo>
                <a:lnTo>
                  <a:pt x="2926327" y="2064451"/>
                </a:lnTo>
                <a:lnTo>
                  <a:pt x="2966399" y="2064042"/>
                </a:lnTo>
                <a:lnTo>
                  <a:pt x="3039846" y="2058401"/>
                </a:lnTo>
                <a:lnTo>
                  <a:pt x="3078686" y="2050097"/>
                </a:lnTo>
                <a:lnTo>
                  <a:pt x="3115668" y="2035919"/>
                </a:lnTo>
                <a:lnTo>
                  <a:pt x="3150897" y="2016428"/>
                </a:lnTo>
                <a:lnTo>
                  <a:pt x="3184476" y="1992182"/>
                </a:lnTo>
                <a:lnTo>
                  <a:pt x="3216512" y="1963743"/>
                </a:lnTo>
                <a:lnTo>
                  <a:pt x="3247108" y="1931670"/>
                </a:lnTo>
                <a:lnTo>
                  <a:pt x="3276369" y="1896523"/>
                </a:lnTo>
                <a:lnTo>
                  <a:pt x="3304400" y="1858863"/>
                </a:lnTo>
                <a:lnTo>
                  <a:pt x="3331306" y="1819250"/>
                </a:lnTo>
                <a:lnTo>
                  <a:pt x="3357192" y="1778243"/>
                </a:lnTo>
                <a:lnTo>
                  <a:pt x="3382161" y="1736403"/>
                </a:lnTo>
                <a:lnTo>
                  <a:pt x="3406319" y="1694290"/>
                </a:lnTo>
                <a:lnTo>
                  <a:pt x="3429771" y="1652465"/>
                </a:lnTo>
                <a:lnTo>
                  <a:pt x="3452620" y="1611486"/>
                </a:lnTo>
                <a:lnTo>
                  <a:pt x="3474972" y="1571914"/>
                </a:lnTo>
                <a:lnTo>
                  <a:pt x="3496932" y="1534310"/>
                </a:lnTo>
                <a:lnTo>
                  <a:pt x="3518603" y="1499233"/>
                </a:lnTo>
                <a:lnTo>
                  <a:pt x="3540092" y="1467244"/>
                </a:lnTo>
                <a:lnTo>
                  <a:pt x="3582938" y="1414768"/>
                </a:lnTo>
                <a:lnTo>
                  <a:pt x="3626307" y="1381364"/>
                </a:lnTo>
                <a:lnTo>
                  <a:pt x="3671037" y="1371511"/>
                </a:lnTo>
                <a:lnTo>
                  <a:pt x="3694174" y="1376817"/>
                </a:lnTo>
                <a:lnTo>
                  <a:pt x="3725793" y="1400058"/>
                </a:lnTo>
                <a:lnTo>
                  <a:pt x="3755694" y="1442918"/>
                </a:lnTo>
                <a:lnTo>
                  <a:pt x="3784137" y="1502594"/>
                </a:lnTo>
                <a:lnTo>
                  <a:pt x="3811380" y="1576280"/>
                </a:lnTo>
                <a:lnTo>
                  <a:pt x="3824633" y="1617500"/>
                </a:lnTo>
                <a:lnTo>
                  <a:pt x="3837684" y="1661171"/>
                </a:lnTo>
                <a:lnTo>
                  <a:pt x="3850564" y="1706943"/>
                </a:lnTo>
                <a:lnTo>
                  <a:pt x="3863307" y="1754463"/>
                </a:lnTo>
                <a:lnTo>
                  <a:pt x="3875945" y="1803383"/>
                </a:lnTo>
                <a:lnTo>
                  <a:pt x="3888510" y="1853351"/>
                </a:lnTo>
                <a:lnTo>
                  <a:pt x="3901034" y="1904017"/>
                </a:lnTo>
                <a:lnTo>
                  <a:pt x="3913551" y="1955030"/>
                </a:lnTo>
                <a:lnTo>
                  <a:pt x="3926092" y="2006039"/>
                </a:lnTo>
                <a:lnTo>
                  <a:pt x="3938691" y="2056694"/>
                </a:lnTo>
                <a:lnTo>
                  <a:pt x="3951378" y="2106645"/>
                </a:lnTo>
                <a:lnTo>
                  <a:pt x="3964188" y="2155540"/>
                </a:lnTo>
                <a:lnTo>
                  <a:pt x="3977152" y="2203029"/>
                </a:lnTo>
                <a:lnTo>
                  <a:pt x="3990302" y="2248762"/>
                </a:lnTo>
                <a:lnTo>
                  <a:pt x="4003672" y="2292387"/>
                </a:lnTo>
                <a:lnTo>
                  <a:pt x="4017293" y="2333555"/>
                </a:lnTo>
                <a:lnTo>
                  <a:pt x="4031198" y="2371914"/>
                </a:lnTo>
                <a:lnTo>
                  <a:pt x="4059990" y="2438805"/>
                </a:lnTo>
                <a:lnTo>
                  <a:pt x="4090308" y="2490256"/>
                </a:lnTo>
                <a:lnTo>
                  <a:pt x="4122410" y="2523460"/>
                </a:lnTo>
                <a:lnTo>
                  <a:pt x="4156556" y="2535614"/>
                </a:lnTo>
                <a:lnTo>
                  <a:pt x="4174476" y="2532921"/>
                </a:lnTo>
                <a:lnTo>
                  <a:pt x="4212175" y="2508239"/>
                </a:lnTo>
                <a:lnTo>
                  <a:pt x="4239789" y="2475458"/>
                </a:lnTo>
                <a:lnTo>
                  <a:pt x="4269510" y="2429731"/>
                </a:lnTo>
                <a:lnTo>
                  <a:pt x="4301136" y="2372048"/>
                </a:lnTo>
                <a:lnTo>
                  <a:pt x="4334467" y="2303401"/>
                </a:lnTo>
                <a:lnTo>
                  <a:pt x="4351708" y="2265275"/>
                </a:lnTo>
                <a:lnTo>
                  <a:pt x="4369298" y="2224781"/>
                </a:lnTo>
                <a:lnTo>
                  <a:pt x="4387214" y="2182040"/>
                </a:lnTo>
                <a:lnTo>
                  <a:pt x="4405429" y="2137179"/>
                </a:lnTo>
                <a:lnTo>
                  <a:pt x="4423919" y="2090319"/>
                </a:lnTo>
                <a:lnTo>
                  <a:pt x="4442657" y="2041585"/>
                </a:lnTo>
                <a:lnTo>
                  <a:pt x="4461619" y="1991102"/>
                </a:lnTo>
                <a:lnTo>
                  <a:pt x="4480779" y="1938993"/>
                </a:lnTo>
                <a:lnTo>
                  <a:pt x="4500113" y="1885381"/>
                </a:lnTo>
                <a:lnTo>
                  <a:pt x="4519595" y="1830391"/>
                </a:lnTo>
                <a:lnTo>
                  <a:pt x="4539199" y="1774146"/>
                </a:lnTo>
                <a:lnTo>
                  <a:pt x="4558900" y="1716772"/>
                </a:lnTo>
                <a:lnTo>
                  <a:pt x="4578674" y="1658390"/>
                </a:lnTo>
                <a:lnTo>
                  <a:pt x="4598494" y="1599126"/>
                </a:lnTo>
                <a:lnTo>
                  <a:pt x="4618336" y="1539102"/>
                </a:lnTo>
                <a:lnTo>
                  <a:pt x="4638174" y="1478444"/>
                </a:lnTo>
                <a:lnTo>
                  <a:pt x="4657983" y="1417275"/>
                </a:lnTo>
                <a:lnTo>
                  <a:pt x="4677738" y="1355718"/>
                </a:lnTo>
                <a:lnTo>
                  <a:pt x="4697413" y="1293898"/>
                </a:lnTo>
                <a:lnTo>
                  <a:pt x="4716983" y="1231939"/>
                </a:lnTo>
                <a:lnTo>
                  <a:pt x="4736423" y="1169964"/>
                </a:lnTo>
                <a:lnTo>
                  <a:pt x="4755708" y="1108097"/>
                </a:lnTo>
                <a:lnTo>
                  <a:pt x="4774812" y="1046463"/>
                </a:lnTo>
                <a:lnTo>
                  <a:pt x="4793711" y="985185"/>
                </a:lnTo>
                <a:lnTo>
                  <a:pt x="4812378" y="924387"/>
                </a:lnTo>
                <a:lnTo>
                  <a:pt x="4830788" y="864192"/>
                </a:lnTo>
                <a:lnTo>
                  <a:pt x="4848917" y="804725"/>
                </a:lnTo>
                <a:lnTo>
                  <a:pt x="4866739" y="746110"/>
                </a:lnTo>
                <a:lnTo>
                  <a:pt x="4884228" y="688471"/>
                </a:lnTo>
                <a:lnTo>
                  <a:pt x="4901360" y="631931"/>
                </a:lnTo>
                <a:lnTo>
                  <a:pt x="4918110" y="576614"/>
                </a:lnTo>
                <a:lnTo>
                  <a:pt x="4934451" y="522644"/>
                </a:lnTo>
                <a:lnTo>
                  <a:pt x="4950358" y="470146"/>
                </a:lnTo>
                <a:lnTo>
                  <a:pt x="4965807" y="419242"/>
                </a:lnTo>
                <a:lnTo>
                  <a:pt x="4980772" y="370057"/>
                </a:lnTo>
                <a:lnTo>
                  <a:pt x="4995228" y="322715"/>
                </a:lnTo>
                <a:lnTo>
                  <a:pt x="5009150" y="277339"/>
                </a:lnTo>
                <a:lnTo>
                  <a:pt x="5022512" y="234054"/>
                </a:lnTo>
                <a:lnTo>
                  <a:pt x="5035288" y="192984"/>
                </a:lnTo>
                <a:lnTo>
                  <a:pt x="5047455" y="154251"/>
                </a:lnTo>
                <a:lnTo>
                  <a:pt x="5069856" y="84297"/>
                </a:lnTo>
                <a:lnTo>
                  <a:pt x="5089512" y="25182"/>
                </a:lnTo>
                <a:lnTo>
                  <a:pt x="509824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349" y="4360695"/>
            <a:ext cx="5723890" cy="0"/>
          </a:xfrm>
          <a:custGeom>
            <a:avLst/>
            <a:gdLst/>
            <a:ahLst/>
            <a:cxnLst/>
            <a:rect l="l" t="t" r="r" b="b"/>
            <a:pathLst>
              <a:path w="5723890">
                <a:moveTo>
                  <a:pt x="0" y="0"/>
                </a:moveTo>
                <a:lnTo>
                  <a:pt x="57233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3224" y="4319704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49" y="1657695"/>
            <a:ext cx="0" cy="2703195"/>
          </a:xfrm>
          <a:custGeom>
            <a:avLst/>
            <a:gdLst/>
            <a:ahLst/>
            <a:cxnLst/>
            <a:rect l="l" t="t" r="r" b="b"/>
            <a:pathLst>
              <a:path h="2703195">
                <a:moveTo>
                  <a:pt x="0" y="2702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8359" y="1561719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2775" y="4073121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1024" y="1492963"/>
            <a:ext cx="1657350" cy="1793875"/>
          </a:xfrm>
          <a:custGeom>
            <a:avLst/>
            <a:gdLst/>
            <a:ahLst/>
            <a:cxnLst/>
            <a:rect l="l" t="t" r="r" b="b"/>
            <a:pathLst>
              <a:path w="1657350" h="1793875">
                <a:moveTo>
                  <a:pt x="0" y="52249"/>
                </a:moveTo>
                <a:lnTo>
                  <a:pt x="17819" y="107241"/>
                </a:lnTo>
                <a:lnTo>
                  <a:pt x="38954" y="177196"/>
                </a:lnTo>
                <a:lnTo>
                  <a:pt x="50670" y="217139"/>
                </a:lnTo>
                <a:lnTo>
                  <a:pt x="63100" y="260050"/>
                </a:lnTo>
                <a:lnTo>
                  <a:pt x="76208" y="305668"/>
                </a:lnTo>
                <a:lnTo>
                  <a:pt x="89954" y="353738"/>
                </a:lnTo>
                <a:lnTo>
                  <a:pt x="104300" y="404000"/>
                </a:lnTo>
                <a:lnTo>
                  <a:pt x="119210" y="456198"/>
                </a:lnTo>
                <a:lnTo>
                  <a:pt x="134644" y="510072"/>
                </a:lnTo>
                <a:lnTo>
                  <a:pt x="150565" y="565365"/>
                </a:lnTo>
                <a:lnTo>
                  <a:pt x="166934" y="621818"/>
                </a:lnTo>
                <a:lnTo>
                  <a:pt x="183714" y="679175"/>
                </a:lnTo>
                <a:lnTo>
                  <a:pt x="200867" y="737177"/>
                </a:lnTo>
                <a:lnTo>
                  <a:pt x="218355" y="795566"/>
                </a:lnTo>
                <a:lnTo>
                  <a:pt x="236139" y="854083"/>
                </a:lnTo>
                <a:lnTo>
                  <a:pt x="254181" y="912472"/>
                </a:lnTo>
                <a:lnTo>
                  <a:pt x="272445" y="970474"/>
                </a:lnTo>
                <a:lnTo>
                  <a:pt x="290890" y="1027830"/>
                </a:lnTo>
                <a:lnTo>
                  <a:pt x="309481" y="1084284"/>
                </a:lnTo>
                <a:lnTo>
                  <a:pt x="328177" y="1139577"/>
                </a:lnTo>
                <a:lnTo>
                  <a:pt x="346943" y="1193451"/>
                </a:lnTo>
                <a:lnTo>
                  <a:pt x="365738" y="1245649"/>
                </a:lnTo>
                <a:lnTo>
                  <a:pt x="384527" y="1295911"/>
                </a:lnTo>
                <a:lnTo>
                  <a:pt x="403269" y="1343981"/>
                </a:lnTo>
                <a:lnTo>
                  <a:pt x="421928" y="1389599"/>
                </a:lnTo>
                <a:lnTo>
                  <a:pt x="440466" y="1432509"/>
                </a:lnTo>
                <a:lnTo>
                  <a:pt x="458844" y="1472453"/>
                </a:lnTo>
                <a:lnTo>
                  <a:pt x="477024" y="1509171"/>
                </a:lnTo>
                <a:lnTo>
                  <a:pt x="512640" y="1571903"/>
                </a:lnTo>
                <a:lnTo>
                  <a:pt x="563754" y="1640257"/>
                </a:lnTo>
                <a:lnTo>
                  <a:pt x="598214" y="1677917"/>
                </a:lnTo>
                <a:lnTo>
                  <a:pt x="633282" y="1710347"/>
                </a:lnTo>
                <a:lnTo>
                  <a:pt x="668863" y="1737516"/>
                </a:lnTo>
                <a:lnTo>
                  <a:pt x="704863" y="1759391"/>
                </a:lnTo>
                <a:lnTo>
                  <a:pt x="741184" y="1775941"/>
                </a:lnTo>
                <a:lnTo>
                  <a:pt x="777731" y="1787134"/>
                </a:lnTo>
                <a:lnTo>
                  <a:pt x="851121" y="1793321"/>
                </a:lnTo>
                <a:lnTo>
                  <a:pt x="887773" y="1788251"/>
                </a:lnTo>
                <a:lnTo>
                  <a:pt x="960512" y="1761624"/>
                </a:lnTo>
                <a:lnTo>
                  <a:pt x="996408" y="1740004"/>
                </a:lnTo>
                <a:lnTo>
                  <a:pt x="1031860" y="1712804"/>
                </a:lnTo>
                <a:lnTo>
                  <a:pt x="1066773" y="1679990"/>
                </a:lnTo>
                <a:lnTo>
                  <a:pt x="1101052" y="1641533"/>
                </a:lnTo>
                <a:lnTo>
                  <a:pt x="1134599" y="1597399"/>
                </a:lnTo>
                <a:lnTo>
                  <a:pt x="1169364" y="1540548"/>
                </a:lnTo>
                <a:lnTo>
                  <a:pt x="1187148" y="1506188"/>
                </a:lnTo>
                <a:lnTo>
                  <a:pt x="1205151" y="1468228"/>
                </a:lnTo>
                <a:lnTo>
                  <a:pt x="1223335" y="1426934"/>
                </a:lnTo>
                <a:lnTo>
                  <a:pt x="1241665" y="1382573"/>
                </a:lnTo>
                <a:lnTo>
                  <a:pt x="1260104" y="1335411"/>
                </a:lnTo>
                <a:lnTo>
                  <a:pt x="1278614" y="1285716"/>
                </a:lnTo>
                <a:lnTo>
                  <a:pt x="1297159" y="1233754"/>
                </a:lnTo>
                <a:lnTo>
                  <a:pt x="1315702" y="1179792"/>
                </a:lnTo>
                <a:lnTo>
                  <a:pt x="1334207" y="1124096"/>
                </a:lnTo>
                <a:lnTo>
                  <a:pt x="1352636" y="1066933"/>
                </a:lnTo>
                <a:lnTo>
                  <a:pt x="1370953" y="1008570"/>
                </a:lnTo>
                <a:lnTo>
                  <a:pt x="1389122" y="949274"/>
                </a:lnTo>
                <a:lnTo>
                  <a:pt x="1407104" y="889311"/>
                </a:lnTo>
                <a:lnTo>
                  <a:pt x="1424864" y="828948"/>
                </a:lnTo>
                <a:lnTo>
                  <a:pt x="1442365" y="768451"/>
                </a:lnTo>
                <a:lnTo>
                  <a:pt x="1459570" y="708088"/>
                </a:lnTo>
                <a:lnTo>
                  <a:pt x="1476442" y="648125"/>
                </a:lnTo>
                <a:lnTo>
                  <a:pt x="1492945" y="588829"/>
                </a:lnTo>
                <a:lnTo>
                  <a:pt x="1509042" y="530466"/>
                </a:lnTo>
                <a:lnTo>
                  <a:pt x="1524695" y="473303"/>
                </a:lnTo>
                <a:lnTo>
                  <a:pt x="1539868" y="417607"/>
                </a:lnTo>
                <a:lnTo>
                  <a:pt x="1554525" y="363645"/>
                </a:lnTo>
                <a:lnTo>
                  <a:pt x="1568629" y="311683"/>
                </a:lnTo>
                <a:lnTo>
                  <a:pt x="1582142" y="261988"/>
                </a:lnTo>
                <a:lnTo>
                  <a:pt x="1595029" y="214826"/>
                </a:lnTo>
                <a:lnTo>
                  <a:pt x="1607252" y="170465"/>
                </a:lnTo>
                <a:lnTo>
                  <a:pt x="1618774" y="129171"/>
                </a:lnTo>
                <a:lnTo>
                  <a:pt x="1629560" y="91211"/>
                </a:lnTo>
                <a:lnTo>
                  <a:pt x="1648771" y="26358"/>
                </a:lnTo>
                <a:lnTo>
                  <a:pt x="1657124" y="0"/>
                </a:lnTo>
              </a:path>
            </a:pathLst>
          </a:custGeom>
          <a:ln w="38099">
            <a:solidFill>
              <a:srgbClr val="4A86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944" y="2029908"/>
            <a:ext cx="110624" cy="11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9050" y="942447"/>
            <a:ext cx="667829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8095" indent="-47752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Use gradient </a:t>
            </a:r>
            <a:r>
              <a:rPr sz="1600" b="1" spc="-5" dirty="0">
                <a:latin typeface="Arial"/>
                <a:cs typeface="Arial"/>
              </a:rPr>
              <a:t>and Hessian </a:t>
            </a:r>
            <a:r>
              <a:rPr sz="1600" spc="-5" dirty="0">
                <a:latin typeface="Arial"/>
                <a:cs typeface="Arial"/>
              </a:rPr>
              <a:t>to form </a:t>
            </a:r>
            <a:r>
              <a:rPr sz="1600" b="1" spc="-5" dirty="0">
                <a:latin typeface="Arial"/>
                <a:cs typeface="Arial"/>
              </a:rPr>
              <a:t>quadratic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68095" indent="-477520">
              <a:lnSpc>
                <a:spcPct val="100000"/>
              </a:lnSpc>
              <a:spcBef>
                <a:spcPts val="30"/>
              </a:spcBef>
              <a:buAutoNum type="arabicParenBoth"/>
              <a:tabLst>
                <a:tab pos="1268095" algn="l"/>
                <a:tab pos="1268730" algn="l"/>
              </a:tabLst>
            </a:pPr>
            <a:r>
              <a:rPr sz="1600" spc="-5" dirty="0">
                <a:latin typeface="Arial"/>
                <a:cs typeface="Arial"/>
              </a:rPr>
              <a:t>Step to the </a:t>
            </a:r>
            <a:r>
              <a:rPr sz="1600" b="1" spc="-5" dirty="0">
                <a:latin typeface="Arial"/>
                <a:cs typeface="Arial"/>
              </a:rPr>
              <a:t>minima </a:t>
            </a:r>
            <a:r>
              <a:rPr sz="1600" spc="-5" dirty="0">
                <a:latin typeface="Arial"/>
                <a:cs typeface="Arial"/>
              </a:rPr>
              <a:t>of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approximation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76001" y="2120964"/>
            <a:ext cx="500380" cy="954405"/>
          </a:xfrm>
          <a:custGeom>
            <a:avLst/>
            <a:gdLst/>
            <a:ahLst/>
            <a:cxnLst/>
            <a:rect l="l" t="t" r="r" b="b"/>
            <a:pathLst>
              <a:path w="500379" h="954405">
                <a:moveTo>
                  <a:pt x="0" y="0"/>
                </a:moveTo>
                <a:lnTo>
                  <a:pt x="499846" y="95385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8452" y="3050693"/>
            <a:ext cx="181645" cy="216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4A05B0F-2BA4-4463-8545-CED093483D2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33</a:t>
            </a:fld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3820096" y="884889"/>
            <a:ext cx="904303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225" y="1328850"/>
            <a:ext cx="7734299" cy="72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62" y="1324087"/>
            <a:ext cx="7743825" cy="733425"/>
          </a:xfrm>
          <a:custGeom>
            <a:avLst/>
            <a:gdLst/>
            <a:ahLst/>
            <a:cxnLst/>
            <a:rect l="l" t="t" r="r" b="b"/>
            <a:pathLst>
              <a:path w="7743825" h="733425">
                <a:moveTo>
                  <a:pt x="0" y="0"/>
                </a:moveTo>
                <a:lnTo>
                  <a:pt x="7743824" y="0"/>
                </a:lnTo>
                <a:lnTo>
                  <a:pt x="7743824" y="733424"/>
                </a:lnTo>
                <a:lnTo>
                  <a:pt x="0" y="7334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300" y="936006"/>
            <a:ext cx="320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second-order </a:t>
            </a:r>
            <a:r>
              <a:rPr sz="1800" spc="-40" dirty="0">
                <a:latin typeface="Arial"/>
                <a:cs typeface="Arial"/>
              </a:rPr>
              <a:t>Taylor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expansion: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212" y="3002900"/>
            <a:ext cx="3324224" cy="53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449" y="2998137"/>
            <a:ext cx="3333750" cy="561975"/>
          </a:xfrm>
          <a:custGeom>
            <a:avLst/>
            <a:gdLst/>
            <a:ahLst/>
            <a:cxnLst/>
            <a:rect l="l" t="t" r="r" b="b"/>
            <a:pathLst>
              <a:path w="3333750" h="561975">
                <a:moveTo>
                  <a:pt x="0" y="0"/>
                </a:moveTo>
                <a:lnTo>
                  <a:pt x="3333749" y="0"/>
                </a:lnTo>
                <a:lnTo>
                  <a:pt x="3333749" y="561974"/>
                </a:lnTo>
                <a:lnTo>
                  <a:pt x="0" y="5619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199" y="2452800"/>
            <a:ext cx="7290434" cy="19196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5" dirty="0">
                <a:latin typeface="Arial"/>
                <a:cs typeface="Arial"/>
              </a:rPr>
              <a:t>Solving for the </a:t>
            </a:r>
            <a:r>
              <a:rPr sz="1800" dirty="0">
                <a:latin typeface="Arial"/>
                <a:cs typeface="Arial"/>
              </a:rPr>
              <a:t>critical </a:t>
            </a:r>
            <a:r>
              <a:rPr sz="1800" spc="-5" dirty="0">
                <a:latin typeface="Arial"/>
                <a:cs typeface="Arial"/>
              </a:rPr>
              <a:t>point we obtain the Newton parameter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update:</a:t>
            </a:r>
            <a:endParaRPr sz="1800">
              <a:latin typeface="Arial"/>
              <a:cs typeface="Arial"/>
            </a:endParaRPr>
          </a:p>
          <a:p>
            <a:pPr marL="3818254" marR="426084">
              <a:lnSpc>
                <a:spcPct val="100699"/>
              </a:lnSpc>
              <a:spcBef>
                <a:spcPts val="9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Hessian has O(N^2) elements  Inverting takes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O(N^3)</a:t>
            </a:r>
            <a:endParaRPr sz="1800">
              <a:latin typeface="Arial"/>
              <a:cs typeface="Arial"/>
            </a:endParaRPr>
          </a:p>
          <a:p>
            <a:pPr marL="3818254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 = 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(Tens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or Hundreds of)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Millions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36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Why is this bad for deep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9278" y="4019550"/>
            <a:ext cx="304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rgbClr val="FF0000"/>
                </a:solidFill>
              </a:rPr>
              <a:t>Hessian Matrix</a:t>
            </a:r>
            <a:r>
              <a:rPr lang="ko-KR" altLang="en-US" sz="1100" smtClean="0">
                <a:solidFill>
                  <a:srgbClr val="FF0000"/>
                </a:solidFill>
              </a:rPr>
              <a:t>는 </a:t>
            </a:r>
            <a:r>
              <a:rPr lang="en-US" altLang="ko-KR" sz="1100" smtClean="0">
                <a:solidFill>
                  <a:srgbClr val="FF0000"/>
                </a:solidFill>
              </a:rPr>
              <a:t>nxn </a:t>
            </a:r>
            <a:r>
              <a:rPr lang="ko-KR" altLang="en-US" sz="1100" smtClean="0">
                <a:solidFill>
                  <a:srgbClr val="FF0000"/>
                </a:solidFill>
              </a:rPr>
              <a:t>행렬인데</a:t>
            </a:r>
            <a:r>
              <a:rPr lang="en-US" altLang="ko-KR" sz="1100" smtClean="0">
                <a:solidFill>
                  <a:srgbClr val="FF0000"/>
                </a:solidFill>
              </a:rPr>
              <a:t>, </a:t>
            </a:r>
            <a:r>
              <a:rPr lang="ko-KR" altLang="en-US" sz="1100" smtClean="0">
                <a:solidFill>
                  <a:srgbClr val="FF0000"/>
                </a:solidFill>
              </a:rPr>
              <a:t>딥러닝에서는 파라미터 수가 수 천만 개이기 때문에 메모리에 올리기 힘들어서 사용하지 않는다</a:t>
            </a:r>
            <a:r>
              <a:rPr lang="en-US" altLang="ko-KR" sz="1100" smtClean="0">
                <a:solidFill>
                  <a:srgbClr val="FF0000"/>
                </a:solidFill>
              </a:rPr>
              <a:t>.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7471" y="4365255"/>
            <a:ext cx="1933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hlinkClick r:id="rId4"/>
              </a:rPr>
              <a:t>https://lsjsj92.tistory.com/405</a:t>
            </a:r>
            <a:endParaRPr lang="ko-KR" altLang="en-US" sz="1100"/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39A207CB-B9F4-443A-8E7D-94BC1331F3B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34</a:t>
            </a:fld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6934200" y="150495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58754" y="3079099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62094" y="1164974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Hessian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1064859"/>
            <a:ext cx="5236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</a:rPr>
              <a:t>장점</a:t>
            </a:r>
            <a:r>
              <a:rPr lang="en-US" altLang="ko-KR" sz="1100" smtClean="0">
                <a:solidFill>
                  <a:schemeClr val="accent1">
                    <a:lumMod val="75000"/>
                  </a:schemeClr>
                </a:solidFill>
              </a:rPr>
              <a:t>: No hyperparameters &amp; learning rate</a:t>
            </a:r>
            <a:endParaRPr lang="ko-KR" alt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49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Second-Order</a:t>
            </a:r>
            <a:r>
              <a:rPr spc="-95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774" y="1690558"/>
            <a:ext cx="769175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 algn="just">
              <a:lnSpc>
                <a:spcPts val="2865"/>
              </a:lnSpc>
              <a:spcBef>
                <a:spcPts val="100"/>
              </a:spcBef>
              <a:buChar char="-"/>
              <a:tabLst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Quasi-Newton </a:t>
            </a:r>
            <a:r>
              <a:rPr sz="2400" dirty="0">
                <a:latin typeface="Arial"/>
                <a:cs typeface="Arial"/>
              </a:rPr>
              <a:t>methods </a:t>
            </a:r>
            <a:r>
              <a:rPr sz="2400" spc="5" dirty="0">
                <a:latin typeface="Arial"/>
                <a:cs typeface="Arial"/>
              </a:rPr>
              <a:t>(</a:t>
            </a:r>
            <a:r>
              <a:rPr sz="2400" b="1" spc="5" dirty="0">
                <a:latin typeface="Arial"/>
                <a:cs typeface="Arial"/>
              </a:rPr>
              <a:t>BGFS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popular):</a:t>
            </a:r>
            <a:endParaRPr sz="2400">
              <a:latin typeface="Arial"/>
              <a:cs typeface="Arial"/>
            </a:endParaRPr>
          </a:p>
          <a:p>
            <a:pPr marL="342265" marR="5080" algn="just">
              <a:lnSpc>
                <a:spcPts val="2850"/>
              </a:lnSpc>
              <a:spcBef>
                <a:spcPts val="105"/>
              </a:spcBef>
            </a:pPr>
            <a:r>
              <a:rPr sz="2400" i="1" spc="-5" dirty="0">
                <a:latin typeface="Arial"/>
                <a:cs typeface="Arial"/>
              </a:rPr>
              <a:t>instead of inverting the Hessian </a:t>
            </a:r>
            <a:r>
              <a:rPr sz="2400" i="1" dirty="0">
                <a:latin typeface="Arial"/>
                <a:cs typeface="Arial"/>
              </a:rPr>
              <a:t>(O(n^3)), </a:t>
            </a:r>
            <a:r>
              <a:rPr sz="2400" i="1" spc="-5" dirty="0">
                <a:latin typeface="Arial"/>
                <a:cs typeface="Arial"/>
              </a:rPr>
              <a:t>approximate  inverse Hessian with </a:t>
            </a:r>
            <a:r>
              <a:rPr sz="2400" i="1" dirty="0">
                <a:latin typeface="Arial"/>
                <a:cs typeface="Arial"/>
              </a:rPr>
              <a:t>rank 1 </a:t>
            </a:r>
            <a:r>
              <a:rPr sz="2400" i="1" spc="-5" dirty="0">
                <a:latin typeface="Arial"/>
                <a:cs typeface="Arial"/>
              </a:rPr>
              <a:t>updates over time </a:t>
            </a:r>
            <a:r>
              <a:rPr sz="2400" i="1" dirty="0">
                <a:latin typeface="Arial"/>
                <a:cs typeface="Arial"/>
              </a:rPr>
              <a:t>(O(n^2)  </a:t>
            </a:r>
            <a:r>
              <a:rPr sz="2400" i="1" spc="-5" dirty="0">
                <a:latin typeface="Arial"/>
                <a:cs typeface="Arial"/>
              </a:rPr>
              <a:t>each).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342265" indent="-330200" algn="just">
              <a:lnSpc>
                <a:spcPts val="2865"/>
              </a:lnSpc>
              <a:buFont typeface="Arial"/>
              <a:buChar char="-"/>
              <a:tabLst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2400" dirty="0">
                <a:latin typeface="Arial"/>
                <a:cs typeface="Arial"/>
              </a:rPr>
              <a:t>(Limited memory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BFGS):</a:t>
            </a:r>
            <a:endParaRPr sz="2400">
              <a:latin typeface="Arial"/>
              <a:cs typeface="Arial"/>
            </a:endParaRPr>
          </a:p>
          <a:p>
            <a:pPr marL="342265" algn="just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Does not form/store the full inverse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Hessian.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9112" y="877750"/>
            <a:ext cx="3324224" cy="53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4349" y="872987"/>
            <a:ext cx="3333750" cy="561975"/>
          </a:xfrm>
          <a:custGeom>
            <a:avLst/>
            <a:gdLst/>
            <a:ahLst/>
            <a:cxnLst/>
            <a:rect l="l" t="t" r="r" b="b"/>
            <a:pathLst>
              <a:path w="3333750" h="561975">
                <a:moveTo>
                  <a:pt x="0" y="0"/>
                </a:moveTo>
                <a:lnTo>
                  <a:pt x="3333749" y="0"/>
                </a:lnTo>
                <a:lnTo>
                  <a:pt x="3333749" y="561974"/>
                </a:lnTo>
                <a:lnTo>
                  <a:pt x="0" y="5619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16727" y="4253418"/>
            <a:ext cx="5105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hlinkClick r:id="rId3"/>
              </a:rPr>
              <a:t>https://blog.naver.com/PostView.nhn?blogId=sw4r&amp;logNo=221475376608&amp;parentCategoryNo=&amp;categoryNo=&amp;viewDate=&amp;</a:t>
            </a:r>
            <a:r>
              <a:rPr lang="en-US" altLang="ko-KR" sz="1100" smtClean="0">
                <a:hlinkClick r:id="rId3"/>
              </a:rPr>
              <a:t>isShowPopularPosts=false&amp;from=postView</a:t>
            </a:r>
            <a:endParaRPr lang="ko-KR" altLang="en-US" sz="1100"/>
          </a:p>
        </p:txBody>
      </p:sp>
      <p:sp>
        <p:nvSpPr>
          <p:cNvPr id="9" name="직사각형 8"/>
          <p:cNvSpPr/>
          <p:nvPr/>
        </p:nvSpPr>
        <p:spPr>
          <a:xfrm>
            <a:off x="5943600" y="435632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>
                <a:hlinkClick r:id="rId4"/>
              </a:rPr>
              <a:t>https://en.wikipedia.org/wiki/Limited-memory_BFGS</a:t>
            </a:r>
            <a:endParaRPr lang="ko-KR" altLang="en-US" sz="1100"/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34AA5B5-3523-4E17-BA73-AA8AB415068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35</a:t>
            </a:fld>
            <a:endParaRPr lang="en-US" altLang="ko-K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75" y="427785"/>
            <a:ext cx="144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L-BFGS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874" y="1249983"/>
            <a:ext cx="8518525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b="1" dirty="0">
                <a:latin typeface="Arial"/>
                <a:cs typeface="Arial"/>
              </a:rPr>
              <a:t>-	</a:t>
            </a:r>
            <a:r>
              <a:rPr sz="2400" b="1" spc="-5" dirty="0">
                <a:latin typeface="Arial"/>
                <a:cs typeface="Arial"/>
              </a:rPr>
              <a:t>Usually works very well in </a:t>
            </a:r>
            <a:r>
              <a:rPr sz="2400" b="1" dirty="0">
                <a:latin typeface="Arial"/>
                <a:cs typeface="Arial"/>
              </a:rPr>
              <a:t>full </a:t>
            </a:r>
            <a:r>
              <a:rPr sz="2400" b="1" spc="-5" dirty="0">
                <a:latin typeface="Arial"/>
                <a:cs typeface="Arial"/>
              </a:rPr>
              <a:t>batch, deterministic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  <a:p>
            <a:pPr marL="342265" marR="29972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i.e.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single, </a:t>
            </a:r>
            <a:r>
              <a:rPr sz="2400" spc="-5" dirty="0">
                <a:latin typeface="Arial"/>
                <a:cs typeface="Arial"/>
              </a:rPr>
              <a:t>deterministic f(x) then L-BFGS will  probably work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nicely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342265" marR="196850" indent="-330200" algn="just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- </a:t>
            </a:r>
            <a:r>
              <a:rPr sz="2400" b="1" spc="-5" dirty="0">
                <a:latin typeface="Arial"/>
                <a:cs typeface="Arial"/>
              </a:rPr>
              <a:t>Does not </a:t>
            </a:r>
            <a:r>
              <a:rPr sz="2400" b="1" dirty="0">
                <a:latin typeface="Arial"/>
                <a:cs typeface="Arial"/>
              </a:rPr>
              <a:t>transfer </a:t>
            </a:r>
            <a:r>
              <a:rPr sz="2400" b="1" spc="-5" dirty="0">
                <a:latin typeface="Arial"/>
                <a:cs typeface="Arial"/>
              </a:rPr>
              <a:t>very well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mini-batch </a:t>
            </a:r>
            <a:r>
              <a:rPr sz="2400" b="1" dirty="0">
                <a:latin typeface="Arial"/>
                <a:cs typeface="Arial"/>
              </a:rPr>
              <a:t>setting</a:t>
            </a:r>
            <a:r>
              <a:rPr sz="2400" dirty="0">
                <a:latin typeface="Arial"/>
                <a:cs typeface="Arial"/>
              </a:rPr>
              <a:t>. </a:t>
            </a:r>
            <a:r>
              <a:rPr sz="2400" spc="-5" dirty="0">
                <a:latin typeface="Arial"/>
                <a:cs typeface="Arial"/>
              </a:rPr>
              <a:t>Gives  bad </a:t>
            </a:r>
            <a:r>
              <a:rPr sz="2400" dirty="0">
                <a:latin typeface="Arial"/>
                <a:cs typeface="Arial"/>
              </a:rPr>
              <a:t>results. </a:t>
            </a:r>
            <a:r>
              <a:rPr sz="2400" spc="-5" dirty="0">
                <a:latin typeface="Arial"/>
                <a:cs typeface="Arial"/>
              </a:rPr>
              <a:t>Adapting </a:t>
            </a:r>
            <a:r>
              <a:rPr sz="2400" dirty="0">
                <a:latin typeface="Arial"/>
                <a:cs typeface="Arial"/>
              </a:rPr>
              <a:t>second-order methods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large-scale,  </a:t>
            </a:r>
            <a:r>
              <a:rPr sz="2400" dirty="0">
                <a:latin typeface="Arial"/>
                <a:cs typeface="Arial"/>
              </a:rPr>
              <a:t>stochastic setting </a:t>
            </a:r>
            <a:r>
              <a:rPr sz="2400" spc="-5" dirty="0">
                <a:latin typeface="Arial"/>
                <a:cs typeface="Arial"/>
              </a:rPr>
              <a:t>is an active area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research.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4182419"/>
            <a:ext cx="5734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Le et al, </a:t>
            </a:r>
            <a:r>
              <a:rPr sz="1000" dirty="0">
                <a:latin typeface="Arial"/>
                <a:cs typeface="Arial"/>
              </a:rPr>
              <a:t>“On </a:t>
            </a:r>
            <a:r>
              <a:rPr sz="1000" spc="-5" dirty="0">
                <a:latin typeface="Arial"/>
                <a:cs typeface="Arial"/>
              </a:rPr>
              <a:t>optimization </a:t>
            </a:r>
            <a:r>
              <a:rPr sz="1000" dirty="0">
                <a:latin typeface="Arial"/>
                <a:cs typeface="Arial"/>
              </a:rPr>
              <a:t>methods </a:t>
            </a:r>
            <a:r>
              <a:rPr sz="1000" spc="-5" dirty="0">
                <a:latin typeface="Arial"/>
                <a:cs typeface="Arial"/>
              </a:rPr>
              <a:t>for deep learning, ICML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0">
                <a:latin typeface="Arial"/>
                <a:cs typeface="Arial"/>
              </a:rPr>
              <a:t>2011</a:t>
            </a:r>
            <a:r>
              <a:rPr sz="1000" spc="-20" smtClean="0">
                <a:latin typeface="Arial"/>
                <a:cs typeface="Arial"/>
              </a:rPr>
              <a:t>”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Ba et al, </a:t>
            </a:r>
            <a:r>
              <a:rPr sz="1000" dirty="0">
                <a:latin typeface="Arial"/>
                <a:cs typeface="Arial"/>
              </a:rPr>
              <a:t>“Distributed second-order </a:t>
            </a:r>
            <a:r>
              <a:rPr sz="1000" spc="-5" dirty="0">
                <a:latin typeface="Arial"/>
                <a:cs typeface="Arial"/>
              </a:rPr>
              <a:t>optimization using Kronecker-factored approximations”, ICLR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C080C091-C049-4804-9759-19A989F86B3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36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7058734" y="4385661"/>
            <a:ext cx="20489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hlinkClick r:id="rId2"/>
              </a:rPr>
              <a:t>https://darkpgmr.tistory.com/149</a:t>
            </a:r>
            <a:endParaRPr lang="ko-KR" altLang="en-US" sz="10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071" y="1731057"/>
            <a:ext cx="737489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2956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342265" algn="l"/>
                <a:tab pos="342900" algn="l"/>
              </a:tabLst>
            </a:pPr>
            <a:r>
              <a:rPr sz="2400" b="1" spc="-5" dirty="0">
                <a:latin typeface="Arial"/>
                <a:cs typeface="Arial"/>
              </a:rPr>
              <a:t>Adam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 default </a:t>
            </a:r>
            <a:r>
              <a:rPr sz="2400" dirty="0">
                <a:latin typeface="Arial"/>
                <a:cs typeface="Arial"/>
              </a:rPr>
              <a:t>choice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-"/>
            </a:pPr>
            <a:endParaRPr sz="2450">
              <a:latin typeface="Times New Roman"/>
              <a:cs typeface="Times New Roman"/>
            </a:endParaRPr>
          </a:p>
          <a:p>
            <a:pPr marL="342265" indent="-329565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afford to do full batch updates then 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342265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L-BFGS </a:t>
            </a:r>
            <a:r>
              <a:rPr sz="1800" dirty="0">
                <a:latin typeface="Arial"/>
                <a:cs typeface="Arial"/>
              </a:rPr>
              <a:t>(and </a:t>
            </a:r>
            <a:r>
              <a:rPr sz="1800" spc="-5" dirty="0">
                <a:latin typeface="Arial"/>
                <a:cs typeface="Arial"/>
              </a:rPr>
              <a:t>don’t forget to disable all </a:t>
            </a:r>
            <a:r>
              <a:rPr sz="1800" dirty="0">
                <a:latin typeface="Arial"/>
                <a:cs typeface="Arial"/>
              </a:rPr>
              <a:t>sources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noise)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723" y="186886"/>
            <a:ext cx="2259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</a:t>
            </a:r>
            <a:r>
              <a:rPr spc="-100" dirty="0"/>
              <a:t> </a:t>
            </a:r>
            <a:r>
              <a:rPr spc="-5" dirty="0"/>
              <a:t>practice:</a:t>
            </a:r>
          </a:p>
        </p:txBody>
      </p:sp>
      <p:sp>
        <p:nvSpPr>
          <p:cNvPr id="8" name="날짜 개체 틀 11"/>
          <p:cNvSpPr>
            <a:spLocks noGrp="1"/>
          </p:cNvSpPr>
          <p:nvPr>
            <p:ph type="dt" sz="half" idx="6"/>
          </p:nvPr>
        </p:nvSpPr>
        <p:spPr>
          <a:xfrm>
            <a:off x="145225" y="4709660"/>
            <a:ext cx="4490720" cy="281304"/>
          </a:xfrm>
        </p:spPr>
        <p:txBody>
          <a:bodyPr/>
          <a:lstStyle/>
          <a:p>
            <a:pPr marL="12700">
              <a:lnSpc>
                <a:spcPts val="2090"/>
              </a:lnSpc>
            </a:pPr>
            <a:fld id="{C080C091-C049-4804-9759-19A989F86B3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9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0" name="슬라이드 번호 개체 틀 13"/>
          <p:cNvSpPr>
            <a:spLocks noGrp="1"/>
          </p:cNvSpPr>
          <p:nvPr>
            <p:ph type="sldNum" sz="quarter" idx="7"/>
          </p:nvPr>
        </p:nvSpPr>
        <p:spPr>
          <a:xfrm>
            <a:off x="6843863" y="4713450"/>
            <a:ext cx="399415" cy="294953"/>
          </a:xfrm>
        </p:spPr>
        <p:txBody>
          <a:bodyPr/>
          <a:lstStyle/>
          <a:p>
            <a:pPr marL="90805">
              <a:lnSpc>
                <a:spcPts val="2310"/>
              </a:lnSpc>
            </a:pPr>
            <a:r>
              <a:rPr lang="en-US" altLang="ko-KR" smtClean="0"/>
              <a:t>37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8107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3677" y="1271235"/>
            <a:ext cx="6379210" cy="206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7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2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multiple </a:t>
            </a:r>
            <a:r>
              <a:rPr sz="3000" spc="-5" dirty="0">
                <a:latin typeface="Arial"/>
                <a:cs typeface="Arial"/>
              </a:rPr>
              <a:t>independent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At test time average their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results</a:t>
            </a:r>
            <a:endParaRPr sz="3000">
              <a:latin typeface="Arial"/>
              <a:cs typeface="Arial"/>
            </a:endParaRPr>
          </a:p>
          <a:p>
            <a:pPr marL="558800">
              <a:lnSpc>
                <a:spcPct val="100000"/>
              </a:lnSpc>
              <a:spcBef>
                <a:spcPts val="60"/>
              </a:spcBef>
            </a:pPr>
            <a:r>
              <a:rPr sz="1400" spc="-35" dirty="0">
                <a:latin typeface="Arial"/>
                <a:cs typeface="Arial"/>
              </a:rPr>
              <a:t>(Take </a:t>
            </a:r>
            <a:r>
              <a:rPr sz="1400" spc="-5" dirty="0">
                <a:latin typeface="Arial"/>
                <a:cs typeface="Arial"/>
              </a:rPr>
              <a:t>average of predicted probability distributions, then </a:t>
            </a:r>
            <a:r>
              <a:rPr sz="1400" dirty="0">
                <a:latin typeface="Arial"/>
                <a:cs typeface="Arial"/>
              </a:rPr>
              <a:t>choose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argmax)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Enjoy </a:t>
            </a:r>
            <a:r>
              <a:rPr sz="3000" spc="-5" dirty="0">
                <a:latin typeface="Arial"/>
                <a:cs typeface="Arial"/>
              </a:rPr>
              <a:t>2% extra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90" dirty="0"/>
              <a:t> </a:t>
            </a:r>
            <a:r>
              <a:rPr spc="-5" dirty="0"/>
              <a:t>Ensembles</a:t>
            </a: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21C27E7-1B0F-4826-8920-8628108862E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38</a:t>
            </a:fld>
            <a:endParaRPr lang="en-US" altLang="ko-K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50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 </a:t>
            </a:r>
            <a:r>
              <a:rPr spc="-10" dirty="0"/>
              <a:t>Ensembles: </a:t>
            </a:r>
            <a:r>
              <a:rPr spc="-40" dirty="0"/>
              <a:t>Tips </a:t>
            </a:r>
            <a:r>
              <a:rPr spc="-5" dirty="0"/>
              <a:t>and</a:t>
            </a:r>
            <a:r>
              <a:rPr spc="-160" dirty="0"/>
              <a:t> </a:t>
            </a:r>
            <a:r>
              <a:rPr spc="-25" dirty="0"/>
              <a:t>Tricks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825" y="822294"/>
            <a:ext cx="7063740" cy="77200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Instead of training independent </a:t>
            </a:r>
            <a:r>
              <a:rPr sz="2400" dirty="0">
                <a:latin typeface="Arial"/>
                <a:cs typeface="Arial"/>
              </a:rPr>
              <a:t>models,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multiple 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snapshots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 single model </a:t>
            </a: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37" y="1853049"/>
            <a:ext cx="5502072" cy="2196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1481" y="1875187"/>
            <a:ext cx="2489099" cy="2212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84925" y="4076462"/>
            <a:ext cx="27222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Cyclic learning </a:t>
            </a:r>
            <a:r>
              <a:rPr sz="1400" dirty="0">
                <a:latin typeface="Arial"/>
                <a:cs typeface="Arial"/>
              </a:rPr>
              <a:t>rate schedules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make </a:t>
            </a:r>
            <a:r>
              <a:rPr sz="1400" spc="-5" dirty="0">
                <a:latin typeface="Arial"/>
                <a:cs typeface="Arial"/>
              </a:rPr>
              <a:t>this work even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better!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50" y="4183864"/>
            <a:ext cx="3838575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Loshchilov and </a:t>
            </a:r>
            <a:r>
              <a:rPr sz="800" spc="-10" dirty="0">
                <a:latin typeface="Arial"/>
                <a:cs typeface="Arial"/>
              </a:rPr>
              <a:t>Hutter, </a:t>
            </a:r>
            <a:r>
              <a:rPr sz="800" dirty="0">
                <a:latin typeface="Arial"/>
                <a:cs typeface="Arial"/>
              </a:rPr>
              <a:t>“SGDR: </a:t>
            </a:r>
            <a:r>
              <a:rPr sz="800" spc="-5" dirty="0">
                <a:latin typeface="Arial"/>
                <a:cs typeface="Arial"/>
              </a:rPr>
              <a:t>Stochastic gradient descent with </a:t>
            </a:r>
            <a:r>
              <a:rPr sz="800" dirty="0">
                <a:latin typeface="Arial"/>
                <a:cs typeface="Arial"/>
              </a:rPr>
              <a:t>restarts”, </a:t>
            </a:r>
            <a:r>
              <a:rPr sz="800" spc="-5" dirty="0">
                <a:latin typeface="Arial"/>
                <a:cs typeface="Arial"/>
              </a:rPr>
              <a:t>arXiv 2016  Huang et al, </a:t>
            </a:r>
            <a:r>
              <a:rPr sz="800" dirty="0">
                <a:latin typeface="Arial"/>
                <a:cs typeface="Arial"/>
              </a:rPr>
              <a:t>“Snapshot </a:t>
            </a:r>
            <a:r>
              <a:rPr sz="800" spc="-5" dirty="0">
                <a:latin typeface="Arial"/>
                <a:cs typeface="Arial"/>
              </a:rPr>
              <a:t>ensembles: train 1, get </a:t>
            </a:r>
            <a:r>
              <a:rPr sz="800" dirty="0">
                <a:latin typeface="Arial"/>
                <a:cs typeface="Arial"/>
              </a:rPr>
              <a:t>M </a:t>
            </a:r>
            <a:r>
              <a:rPr sz="800" spc="-5" dirty="0">
                <a:latin typeface="Arial"/>
                <a:cs typeface="Arial"/>
              </a:rPr>
              <a:t>for free”, ICLR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2017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Figures </a:t>
            </a:r>
            <a:r>
              <a:rPr sz="800" dirty="0">
                <a:latin typeface="Arial"/>
                <a:cs typeface="Arial"/>
              </a:rPr>
              <a:t>copyright </a:t>
            </a:r>
            <a:r>
              <a:rPr sz="800" spc="-10" dirty="0">
                <a:latin typeface="Arial"/>
                <a:cs typeface="Arial"/>
              </a:rPr>
              <a:t>Yixuan </a:t>
            </a:r>
            <a:r>
              <a:rPr sz="800" spc="-5" dirty="0">
                <a:latin typeface="Arial"/>
                <a:cs typeface="Arial"/>
              </a:rPr>
              <a:t>Li and </a:t>
            </a:r>
            <a:r>
              <a:rPr sz="800" spc="-10" dirty="0">
                <a:latin typeface="Arial"/>
                <a:cs typeface="Arial"/>
              </a:rPr>
              <a:t>Geoff </a:t>
            </a:r>
            <a:r>
              <a:rPr sz="800" spc="-5" dirty="0">
                <a:latin typeface="Arial"/>
                <a:cs typeface="Arial"/>
              </a:rPr>
              <a:t>Pleiss, 2017. Reproduced with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permission.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65A375C-B616-48D6-B78A-9F6C950FB65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39</a:t>
            </a:fld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053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15" dirty="0"/>
              <a:t>Weight</a:t>
            </a:r>
            <a:r>
              <a:rPr spc="-90" dirty="0"/>
              <a:t> </a:t>
            </a:r>
            <a:r>
              <a:rPr spc="-5" dirty="0"/>
              <a:t>Initialization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5199" y="1000247"/>
            <a:ext cx="3851275" cy="333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small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825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Activations go to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latin typeface="Arial"/>
                <a:cs typeface="Arial"/>
              </a:rPr>
              <a:t>gradients also </a:t>
            </a:r>
            <a:r>
              <a:rPr sz="1600" dirty="0">
                <a:latin typeface="Arial"/>
                <a:cs typeface="Arial"/>
              </a:rPr>
              <a:t>zero,  </a:t>
            </a:r>
            <a:r>
              <a:rPr sz="1600" spc="-5" dirty="0">
                <a:solidFill>
                  <a:srgbClr val="CC0000"/>
                </a:solidFill>
                <a:latin typeface="Arial"/>
                <a:cs typeface="Arial"/>
              </a:rPr>
              <a:t>No learning</a:t>
            </a:r>
            <a:r>
              <a:rPr sz="16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Arial"/>
                <a:cs typeface="Arial"/>
              </a:rPr>
              <a:t>=(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1125220">
              <a:lnSpc>
                <a:spcPct val="1016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Initialization </a:t>
            </a:r>
            <a:r>
              <a:rPr sz="1600" b="1" dirty="0">
                <a:latin typeface="Arial"/>
                <a:cs typeface="Arial"/>
              </a:rPr>
              <a:t>too </a:t>
            </a:r>
            <a:r>
              <a:rPr sz="1600" b="1" spc="5" dirty="0">
                <a:latin typeface="Arial"/>
                <a:cs typeface="Arial"/>
              </a:rPr>
              <a:t>big</a:t>
            </a:r>
            <a:r>
              <a:rPr sz="1600" spc="5">
                <a:latin typeface="Arial"/>
                <a:cs typeface="Arial"/>
              </a:rPr>
              <a:t>:  </a:t>
            </a:r>
            <a:endParaRPr lang="en-US" sz="1600" spc="5" smtClean="0">
              <a:latin typeface="Arial"/>
              <a:cs typeface="Arial"/>
            </a:endParaRPr>
          </a:p>
          <a:p>
            <a:pPr marL="12700" marR="1125220">
              <a:lnSpc>
                <a:spcPct val="101600"/>
              </a:lnSpc>
              <a:spcBef>
                <a:spcPts val="5"/>
              </a:spcBef>
            </a:pPr>
            <a:r>
              <a:rPr sz="1600" spc="-5" smtClean="0">
                <a:latin typeface="Arial"/>
                <a:cs typeface="Arial"/>
              </a:rPr>
              <a:t>Activations </a:t>
            </a:r>
            <a:r>
              <a:rPr sz="1600" dirty="0">
                <a:latin typeface="Arial"/>
                <a:cs typeface="Arial"/>
              </a:rPr>
              <a:t>saturate (for</a:t>
            </a:r>
            <a:r>
              <a:rPr sz="1600" spc="-10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tanh</a:t>
            </a:r>
            <a:r>
              <a:rPr sz="1600" spc="-5">
                <a:latin typeface="Arial"/>
                <a:cs typeface="Arial"/>
              </a:rPr>
              <a:t>),  </a:t>
            </a:r>
            <a:endParaRPr lang="en-US" sz="1600" spc="-5" smtClean="0">
              <a:latin typeface="Arial"/>
              <a:cs typeface="Arial"/>
            </a:endParaRPr>
          </a:p>
          <a:p>
            <a:pPr marL="12700" marR="1125220">
              <a:lnSpc>
                <a:spcPct val="101600"/>
              </a:lnSpc>
              <a:spcBef>
                <a:spcPts val="5"/>
              </a:spcBef>
            </a:pPr>
            <a:r>
              <a:rPr sz="1600" spc="-5" smtClean="0">
                <a:latin typeface="Arial"/>
                <a:cs typeface="Arial"/>
              </a:rPr>
              <a:t>Gradients </a:t>
            </a:r>
            <a:r>
              <a:rPr sz="1600" dirty="0">
                <a:latin typeface="Arial"/>
                <a:cs typeface="Arial"/>
              </a:rPr>
              <a:t>zero, </a:t>
            </a:r>
            <a:r>
              <a:rPr sz="1600" spc="-5" dirty="0">
                <a:solidFill>
                  <a:srgbClr val="CC0000"/>
                </a:solidFill>
                <a:latin typeface="Arial"/>
                <a:cs typeface="Arial"/>
              </a:rPr>
              <a:t>no learning</a:t>
            </a:r>
            <a:r>
              <a:rPr sz="1600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Arial"/>
                <a:cs typeface="Arial"/>
              </a:rPr>
              <a:t>=(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600" b="1" spc="-5" dirty="0">
                <a:latin typeface="Arial"/>
                <a:cs typeface="Arial"/>
              </a:rPr>
              <a:t>Initialization just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right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Nice distribution of activations at all layers,  Learning proceeds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nicely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924" y="969062"/>
            <a:ext cx="4740025" cy="888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318" y="2198724"/>
            <a:ext cx="4609053" cy="888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097" y="3364224"/>
            <a:ext cx="4652533" cy="893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7B7B096-CF6A-46D9-A415-A922DBEDE98F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</a:t>
            </a:fld>
            <a:endParaRPr lang="en-US" altLang="ko-K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050" y="1233280"/>
            <a:ext cx="6530712" cy="234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225" y="249735"/>
            <a:ext cx="7390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How to improve </a:t>
            </a:r>
            <a:r>
              <a:rPr sz="3000" dirty="0">
                <a:latin typeface="Arial"/>
                <a:cs typeface="Arial"/>
              </a:rPr>
              <a:t>single-model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performance?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4275" y="2588649"/>
            <a:ext cx="0" cy="544830"/>
          </a:xfrm>
          <a:custGeom>
            <a:avLst/>
            <a:gdLst/>
            <a:ahLst/>
            <a:cxnLst/>
            <a:rect l="l" t="t" r="r" b="b"/>
            <a:pathLst>
              <a:path h="544830">
                <a:moveTo>
                  <a:pt x="0" y="0"/>
                </a:moveTo>
                <a:lnTo>
                  <a:pt x="0" y="5447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1513" y="3785035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59760CE-3855-44A4-8BB2-D7A64ABEECE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40</a:t>
            </a:fld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469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Add term </a:t>
            </a:r>
            <a:r>
              <a:rPr spc="-5" dirty="0"/>
              <a:t>to</a:t>
            </a:r>
            <a:r>
              <a:rPr spc="-290" dirty="0"/>
              <a:t> </a:t>
            </a:r>
            <a:r>
              <a:rPr spc="-5"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9009" y="1163349"/>
            <a:ext cx="8565992" cy="47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27325" y="1111899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9" y="0"/>
                </a:lnTo>
                <a:lnTo>
                  <a:pt x="1069499" y="544799"/>
                </a:lnTo>
                <a:lnTo>
                  <a:pt x="0" y="544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025" y="2133360"/>
            <a:ext cx="34169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885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37761C"/>
                </a:solidFill>
                <a:latin typeface="Arial"/>
                <a:cs typeface="Arial"/>
              </a:rPr>
              <a:t>common </a:t>
            </a:r>
            <a:r>
              <a:rPr sz="3000" spc="-5" dirty="0">
                <a:solidFill>
                  <a:srgbClr val="37761C"/>
                </a:solidFill>
                <a:latin typeface="Arial"/>
                <a:cs typeface="Arial"/>
              </a:rPr>
              <a:t>use:  </a:t>
            </a:r>
            <a:r>
              <a:rPr sz="3000" b="1" spc="-5" dirty="0">
                <a:latin typeface="Arial"/>
                <a:cs typeface="Arial"/>
              </a:rPr>
              <a:t>L2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regularization  </a:t>
            </a:r>
            <a:r>
              <a:rPr sz="3000" spc="-5" dirty="0">
                <a:latin typeface="Arial"/>
                <a:cs typeface="Arial"/>
              </a:rPr>
              <a:t>L1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regularization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Arial"/>
                <a:cs typeface="Arial"/>
              </a:rPr>
              <a:t>Elastic </a:t>
            </a:r>
            <a:r>
              <a:rPr sz="3000" spc="-5" dirty="0">
                <a:latin typeface="Arial"/>
                <a:cs typeface="Arial"/>
              </a:rPr>
              <a:t>net </a:t>
            </a:r>
            <a:r>
              <a:rPr sz="3000" dirty="0">
                <a:latin typeface="Arial"/>
                <a:cs typeface="Arial"/>
              </a:rPr>
              <a:t>(L1 +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L2)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0275" y="2569075"/>
            <a:ext cx="2527797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6937" y="3083096"/>
            <a:ext cx="2548721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0262" y="3552300"/>
            <a:ext cx="3781415" cy="43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55900" y="2605431"/>
            <a:ext cx="155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(Weight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A2FC1227-D086-44E4-9576-27A88A14CD1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41</a:t>
            </a:fld>
            <a:endParaRPr lang="en-US" altLang="ko-K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7860" y="3518165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6870" y="3422189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6887" y="3404937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08"/>
                </a:moveTo>
                <a:lnTo>
                  <a:pt x="146566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0645" y="3361390"/>
            <a:ext cx="110907" cy="81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8318" y="3404937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65" y="6274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9318" y="3361390"/>
            <a:ext cx="110907" cy="81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238" y="3416330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80" h="511175">
                <a:moveTo>
                  <a:pt x="0" y="510637"/>
                </a:moveTo>
                <a:lnTo>
                  <a:pt x="90625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4517" y="3364367"/>
            <a:ext cx="109813" cy="88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3238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9732" y="3373498"/>
            <a:ext cx="94446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6243" y="3518165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5253" y="3422189"/>
            <a:ext cx="81980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4627" y="3518165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636" y="3422189"/>
            <a:ext cx="81980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3010" y="3518165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020" y="342218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5850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692" y="3373498"/>
            <a:ext cx="94446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1381" y="3416330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51" y="51063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6539" y="3364367"/>
            <a:ext cx="109813" cy="88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60004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61"/>
                </a:moveTo>
                <a:lnTo>
                  <a:pt x="33178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56498" y="3373498"/>
            <a:ext cx="94446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7467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8309" y="3373498"/>
            <a:ext cx="94446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6979" y="3425423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868621" y="60692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56588" y="3366382"/>
            <a:ext cx="107937" cy="943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9084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9925" y="3373498"/>
            <a:ext cx="94446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1621" y="3453806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5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48115" y="3373498"/>
            <a:ext cx="94446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95270" y="3425422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80" h="607060">
                <a:moveTo>
                  <a:pt x="0" y="606923"/>
                </a:moveTo>
                <a:lnTo>
                  <a:pt x="86862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6344" y="3366382"/>
            <a:ext cx="107937" cy="94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3875" y="282708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34" y="2787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9448" y="2750781"/>
            <a:ext cx="98257" cy="105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54096" y="2757412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5" y="39202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72073" y="2700795"/>
            <a:ext cx="108688" cy="92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7787" y="2732655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4" y="41678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66598" y="2693407"/>
            <a:ext cx="111038" cy="78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5492" y="2827085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34" y="2787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61065" y="2750781"/>
            <a:ext cx="98257" cy="105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5713" y="2757412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5" y="39202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3689" y="2700795"/>
            <a:ext cx="108688" cy="92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1621" y="2757101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37"/>
                </a:moveTo>
                <a:lnTo>
                  <a:pt x="60831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3357" y="2700720"/>
            <a:ext cx="108755" cy="9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46243" y="2826498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0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45982" y="2750638"/>
            <a:ext cx="98631" cy="1055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93632" y="2842014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19" h="307975">
                <a:moveTo>
                  <a:pt x="147233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6765" y="2754520"/>
            <a:ext cx="84770" cy="1106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60004" y="2841550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30" h="307975">
                <a:moveTo>
                  <a:pt x="0" y="307887"/>
                </a:moveTo>
                <a:lnTo>
                  <a:pt x="1509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73223" y="2754406"/>
            <a:ext cx="85367" cy="1105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7860" y="2826498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79290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37598" y="2750638"/>
            <a:ext cx="98631" cy="1055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43238" y="2757101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30" h="392430">
                <a:moveTo>
                  <a:pt x="0" y="392337"/>
                </a:moveTo>
                <a:lnTo>
                  <a:pt x="60831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24974" y="2700720"/>
            <a:ext cx="108755" cy="9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43238" y="2732535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03"/>
                </a:moveTo>
                <a:lnTo>
                  <a:pt x="120452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27943" y="2693275"/>
            <a:ext cx="111037" cy="785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44251" y="2076255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4" h="365125">
                <a:moveTo>
                  <a:pt x="417002" y="36463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69646" y="2009823"/>
            <a:ext cx="104841" cy="996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52870" y="2159094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11879" y="2063118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49864" y="2089443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19" h="395605">
                <a:moveTo>
                  <a:pt x="0" y="395093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40850" y="2013137"/>
            <a:ext cx="98257" cy="1058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8834" y="310579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97217" y="310579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600" y="310579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13983" y="310579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88834" y="38833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97217" y="38833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05600" y="38833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13983" y="3883319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95460" y="244088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03843" y="244088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12227" y="244088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03843" y="174676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4"/>
                </a:lnTo>
                <a:lnTo>
                  <a:pt x="254404" y="43649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43724" y="3440489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408"/>
                </a:moveTo>
                <a:lnTo>
                  <a:pt x="146566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87482" y="3396943"/>
            <a:ext cx="110907" cy="819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00075" y="348935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96569" y="3409051"/>
            <a:ext cx="94445" cy="1078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19847" y="3553717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78857" y="3457742"/>
            <a:ext cx="81981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08219" y="3451883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50" y="51063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3377" y="3399920"/>
            <a:ext cx="109813" cy="88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90713" y="2862638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34" y="27870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26285" y="2786334"/>
            <a:ext cx="98257" cy="1058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14625" y="2768208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4" y="41678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23436" y="2728960"/>
            <a:ext cx="111038" cy="78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08458" y="2792654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37"/>
                </a:moveTo>
                <a:lnTo>
                  <a:pt x="60831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90194" y="2736272"/>
            <a:ext cx="108755" cy="9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50469" y="2877567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33" y="3074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03603" y="2790072"/>
            <a:ext cx="84770" cy="1106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1088" y="2111808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7001" y="36463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26484" y="2045376"/>
            <a:ext cx="104841" cy="996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06702" y="2124995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3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97687" y="2048690"/>
            <a:ext cx="98257" cy="1058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45671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3" y="119817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45671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54054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62438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6" y="2889"/>
                </a:lnTo>
                <a:lnTo>
                  <a:pt x="231706" y="25038"/>
                </a:lnTo>
                <a:lnTo>
                  <a:pt x="273015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62438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070821" y="314134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45671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54054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2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6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3" y="119817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54054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462438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2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6" y="2889"/>
                </a:lnTo>
                <a:lnTo>
                  <a:pt x="231706" y="25038"/>
                </a:lnTo>
                <a:lnTo>
                  <a:pt x="273015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62438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70821" y="391887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52297" y="247644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60680" y="247644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6" y="2889"/>
                </a:lnTo>
                <a:lnTo>
                  <a:pt x="231707" y="25038"/>
                </a:lnTo>
                <a:lnTo>
                  <a:pt x="273015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60680" y="247644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69064" y="247644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0680" y="17823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9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5279" y="2539233"/>
            <a:ext cx="183964" cy="1839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97958" y="3204697"/>
            <a:ext cx="183964" cy="1839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19471" y="3204697"/>
            <a:ext cx="183964" cy="1839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19471" y="3982117"/>
            <a:ext cx="183964" cy="1839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11088" y="3982117"/>
            <a:ext cx="183964" cy="18396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163574" y="46952"/>
            <a:ext cx="8069580" cy="146621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pc="-5" dirty="0"/>
              <a:t>Regularization:</a:t>
            </a:r>
            <a:r>
              <a:rPr spc="-10" dirty="0"/>
              <a:t> </a:t>
            </a:r>
            <a:r>
              <a:rPr spc="-5" dirty="0"/>
              <a:t>Dropout</a:t>
            </a:r>
          </a:p>
          <a:p>
            <a:pPr marL="88265" marR="5080">
              <a:lnSpc>
                <a:spcPts val="2850"/>
              </a:lnSpc>
              <a:spcBef>
                <a:spcPts val="635"/>
              </a:spcBef>
            </a:pPr>
            <a:r>
              <a:rPr sz="2400" spc="-5" dirty="0"/>
              <a:t>In each forward pass, </a:t>
            </a:r>
            <a:r>
              <a:rPr sz="2400" dirty="0"/>
              <a:t>randomly set some </a:t>
            </a:r>
            <a:r>
              <a:rPr sz="2400" spc="-5" dirty="0"/>
              <a:t>neurons to </a:t>
            </a:r>
            <a:r>
              <a:rPr sz="2400" dirty="0"/>
              <a:t>zero  </a:t>
            </a:r>
            <a:r>
              <a:rPr sz="2400" spc="-5" dirty="0"/>
              <a:t>Probability of dropping is </a:t>
            </a:r>
            <a:r>
              <a:rPr sz="2400" dirty="0"/>
              <a:t>a </a:t>
            </a:r>
            <a:r>
              <a:rPr sz="2400" spc="-5" dirty="0"/>
              <a:t>hyperparameter; 0.5 is</a:t>
            </a:r>
            <a:r>
              <a:rPr sz="2400" spc="-80" dirty="0"/>
              <a:t> </a:t>
            </a:r>
            <a:r>
              <a:rPr sz="2400" dirty="0"/>
              <a:t>common</a:t>
            </a:r>
            <a:endParaRPr sz="2400"/>
          </a:p>
        </p:txBody>
      </p:sp>
      <p:sp>
        <p:nvSpPr>
          <p:cNvPr id="119" name="object 119"/>
          <p:cNvSpPr txBox="1"/>
          <p:nvPr/>
        </p:nvSpPr>
        <p:spPr>
          <a:xfrm>
            <a:off x="79550" y="4449210"/>
            <a:ext cx="43453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Srivastava et al, </a:t>
            </a:r>
            <a:r>
              <a:rPr sz="800" dirty="0">
                <a:latin typeface="Arial"/>
                <a:cs typeface="Arial"/>
              </a:rPr>
              <a:t>“Dropout: A simple </a:t>
            </a:r>
            <a:r>
              <a:rPr sz="800" spc="-5" dirty="0">
                <a:latin typeface="Arial"/>
                <a:cs typeface="Arial"/>
              </a:rPr>
              <a:t>way to prevent neural networks from overfitting”, </a:t>
            </a:r>
            <a:r>
              <a:rPr sz="800" dirty="0">
                <a:latin typeface="Arial"/>
                <a:cs typeface="Arial"/>
              </a:rPr>
              <a:t>JMLR</a:t>
            </a:r>
            <a:r>
              <a:rPr sz="800" spc="-1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127" name="날짜 개체 틀 12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EF2143F-D154-4BF3-8F57-431889A73E2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8" name="바닥글 개체 틀 127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29" name="슬라이드 번호 개체 틀 12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42</a:t>
            </a:fld>
            <a:endParaRPr lang="en-US" altLang="ko-K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74" y="805845"/>
            <a:ext cx="6397724" cy="3724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1349" y="3326615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5" h="628014">
                <a:moveTo>
                  <a:pt x="0" y="627408"/>
                </a:moveTo>
                <a:lnTo>
                  <a:pt x="146566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5107" y="3283068"/>
            <a:ext cx="110907" cy="81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7700" y="3375484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84194" y="3295176"/>
            <a:ext cx="94445" cy="107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7472" y="3439843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6481" y="3343867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5844" y="3338008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50" y="51063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1001" y="3286045"/>
            <a:ext cx="109813" cy="88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8338" y="2748763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34" y="27870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911" y="2672459"/>
            <a:ext cx="98257" cy="105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02249" y="2654333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4" y="41678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1060" y="2615085"/>
            <a:ext cx="111038" cy="78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6084" y="2678779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37"/>
                </a:moveTo>
                <a:lnTo>
                  <a:pt x="60831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7819" y="2622397"/>
            <a:ext cx="108755" cy="92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38094" y="2763692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34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1227" y="2676197"/>
            <a:ext cx="84770" cy="1106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8714" y="1997933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7001" y="36463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4109" y="1931501"/>
            <a:ext cx="104841" cy="99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327" y="2011120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3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5313" y="1934815"/>
            <a:ext cx="98256" cy="105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33296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2" y="119817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33296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3" y="43648"/>
                </a:lnTo>
                <a:lnTo>
                  <a:pt x="286708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1679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8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50062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50062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8445" y="302746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3296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3" y="43648"/>
                </a:lnTo>
                <a:lnTo>
                  <a:pt x="286708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1679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2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2" y="119817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41679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8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50062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2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50062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58445" y="3804996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39922" y="236256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8306" y="236256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149026" y="298053"/>
                </a:move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178235" y="2889"/>
                </a:lnTo>
                <a:lnTo>
                  <a:pt x="231706" y="25038"/>
                </a:lnTo>
                <a:lnTo>
                  <a:pt x="273014" y="66346"/>
                </a:lnTo>
                <a:lnTo>
                  <a:pt x="295163" y="119817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8306" y="236256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3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56689" y="236256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48306" y="1668440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3" y="43649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02905" y="2425358"/>
            <a:ext cx="183964" cy="183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85583" y="3090822"/>
            <a:ext cx="183964" cy="183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07095" y="3090822"/>
            <a:ext cx="183964" cy="183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07095" y="3868242"/>
            <a:ext cx="183964" cy="1839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98712" y="3868242"/>
            <a:ext cx="183964" cy="183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Regularization: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Dropout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29862" y="284205"/>
            <a:ext cx="173482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Example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forward  pass 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 marR="1524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3-layer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  using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dropout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날짜 개체 틀 5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4E3A864-D7B9-4049-837E-4C310ADFE60D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55" name="바닥글 개체 틀 5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43</a:t>
            </a:fld>
            <a:endParaRPr lang="en-US" altLang="ko-KR" dirty="0"/>
          </a:p>
        </p:txBody>
      </p:sp>
      <p:sp>
        <p:nvSpPr>
          <p:cNvPr id="47" name="직사각형 46"/>
          <p:cNvSpPr/>
          <p:nvPr/>
        </p:nvSpPr>
        <p:spPr>
          <a:xfrm>
            <a:off x="5710302" y="4245534"/>
            <a:ext cx="3492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>
                <a:hlinkClick r:id="rId15"/>
              </a:rPr>
              <a:t>https://</a:t>
            </a:r>
            <a:r>
              <a:rPr lang="en-US" altLang="ko-KR" sz="900" smtClean="0">
                <a:hlinkClick r:id="rId15"/>
              </a:rPr>
              <a:t>www.youtube.com/watch?v=5t1E3LZ3FDY&amp;list=PL1Kb3QTCLIVtyOuMgyVgT-OeW0PYXl3j5&amp;index=5</a:t>
            </a:r>
            <a:r>
              <a:rPr lang="en-US" altLang="ko-KR" sz="900" smtClean="0"/>
              <a:t>  (28:20 *H1.shape</a:t>
            </a:r>
            <a:r>
              <a:rPr lang="ko-KR" altLang="en-US" sz="900" smtClean="0"/>
              <a:t>에 대한 설명</a:t>
            </a:r>
            <a:r>
              <a:rPr lang="en-US" altLang="ko-KR" sz="900" smtClean="0"/>
              <a:t>)</a:t>
            </a:r>
            <a:endParaRPr lang="ko-KR" altLang="en-US"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3"/>
            <a:ext cx="8665845" cy="125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3029585" marR="5080">
              <a:lnSpc>
                <a:spcPct val="100699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Forces the network to have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redundant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representation;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Prevents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co-adaptation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7974" y="21318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5" y="388402"/>
                </a:lnTo>
                <a:lnTo>
                  <a:pt x="110252" y="373597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7"/>
                </a:lnTo>
                <a:lnTo>
                  <a:pt x="241924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7974" y="21318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7"/>
                </a:lnTo>
                <a:lnTo>
                  <a:pt x="241924" y="388402"/>
                </a:lnTo>
                <a:lnTo>
                  <a:pt x="196799" y="393599"/>
                </a:lnTo>
                <a:lnTo>
                  <a:pt x="151675" y="388402"/>
                </a:lnTo>
                <a:lnTo>
                  <a:pt x="110252" y="373597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7974" y="25634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5" y="388402"/>
                </a:lnTo>
                <a:lnTo>
                  <a:pt x="110252" y="373597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7"/>
                </a:lnTo>
                <a:lnTo>
                  <a:pt x="241924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7974" y="25634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7"/>
                </a:lnTo>
                <a:lnTo>
                  <a:pt x="241924" y="388402"/>
                </a:lnTo>
                <a:lnTo>
                  <a:pt x="196799" y="393599"/>
                </a:lnTo>
                <a:lnTo>
                  <a:pt x="151675" y="388402"/>
                </a:lnTo>
                <a:lnTo>
                  <a:pt x="110252" y="373597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7974" y="29950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7974" y="299504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2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7974" y="3441662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3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7974" y="344166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3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7974" y="3870087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799" y="393599"/>
                </a:move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3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7974" y="3870087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0" y="196799"/>
                </a:moveTo>
                <a:lnTo>
                  <a:pt x="5197" y="151675"/>
                </a:lnTo>
                <a:lnTo>
                  <a:pt x="20003" y="110252"/>
                </a:lnTo>
                <a:lnTo>
                  <a:pt x="43234" y="73711"/>
                </a:lnTo>
                <a:lnTo>
                  <a:pt x="73711" y="43234"/>
                </a:lnTo>
                <a:lnTo>
                  <a:pt x="110252" y="20003"/>
                </a:lnTo>
                <a:lnTo>
                  <a:pt x="151675" y="5197"/>
                </a:lnTo>
                <a:lnTo>
                  <a:pt x="196799" y="0"/>
                </a:lnTo>
                <a:lnTo>
                  <a:pt x="235373" y="3816"/>
                </a:lnTo>
                <a:lnTo>
                  <a:pt x="272112" y="14980"/>
                </a:lnTo>
                <a:lnTo>
                  <a:pt x="305984" y="33064"/>
                </a:lnTo>
                <a:lnTo>
                  <a:pt x="335958" y="57641"/>
                </a:lnTo>
                <a:lnTo>
                  <a:pt x="360535" y="87615"/>
                </a:lnTo>
                <a:lnTo>
                  <a:pt x="378619" y="121487"/>
                </a:lnTo>
                <a:lnTo>
                  <a:pt x="389783" y="158226"/>
                </a:lnTo>
                <a:lnTo>
                  <a:pt x="393599" y="196799"/>
                </a:lnTo>
                <a:lnTo>
                  <a:pt x="388402" y="241924"/>
                </a:lnTo>
                <a:lnTo>
                  <a:pt x="373596" y="283347"/>
                </a:lnTo>
                <a:lnTo>
                  <a:pt x="350365" y="319888"/>
                </a:lnTo>
                <a:lnTo>
                  <a:pt x="319888" y="350365"/>
                </a:lnTo>
                <a:lnTo>
                  <a:pt x="283347" y="373596"/>
                </a:lnTo>
                <a:lnTo>
                  <a:pt x="241924" y="388402"/>
                </a:lnTo>
                <a:lnTo>
                  <a:pt x="196799" y="393599"/>
                </a:lnTo>
                <a:lnTo>
                  <a:pt x="151675" y="388402"/>
                </a:lnTo>
                <a:lnTo>
                  <a:pt x="110252" y="373596"/>
                </a:lnTo>
                <a:lnTo>
                  <a:pt x="73711" y="350365"/>
                </a:lnTo>
                <a:lnTo>
                  <a:pt x="43234" y="319888"/>
                </a:lnTo>
                <a:lnTo>
                  <a:pt x="20003" y="283347"/>
                </a:lnTo>
                <a:lnTo>
                  <a:pt x="5197" y="241924"/>
                </a:lnTo>
                <a:lnTo>
                  <a:pt x="0" y="1967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574" y="2328649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2124" y="23129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2124" y="23129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149" y="2760249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8700" y="2744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700" y="2744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81574" y="3191849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2124" y="31761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2124" y="31761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1574" y="3638474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2124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32124" y="3622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1574" y="4066899"/>
            <a:ext cx="650875" cy="0"/>
          </a:xfrm>
          <a:custGeom>
            <a:avLst/>
            <a:gdLst/>
            <a:ahLst/>
            <a:cxnLst/>
            <a:rect l="l" t="t" r="r" b="b"/>
            <a:pathLst>
              <a:path w="650875">
                <a:moveTo>
                  <a:pt x="0" y="0"/>
                </a:moveTo>
                <a:lnTo>
                  <a:pt x="6505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32124" y="40511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2124" y="40511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9299" y="2325649"/>
            <a:ext cx="901700" cy="568960"/>
          </a:xfrm>
          <a:custGeom>
            <a:avLst/>
            <a:gdLst/>
            <a:ahLst/>
            <a:cxnLst/>
            <a:rect l="l" t="t" r="r" b="b"/>
            <a:pathLst>
              <a:path w="901700" h="568960">
                <a:moveTo>
                  <a:pt x="0" y="0"/>
                </a:moveTo>
                <a:lnTo>
                  <a:pt x="901167" y="56860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22071" y="2880947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44951" y="36371"/>
                </a:moveTo>
                <a:lnTo>
                  <a:pt x="0" y="26611"/>
                </a:lnTo>
                <a:lnTo>
                  <a:pt x="16790" y="0"/>
                </a:lnTo>
                <a:lnTo>
                  <a:pt x="44951" y="3637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22071" y="2880947"/>
            <a:ext cx="45085" cy="36830"/>
          </a:xfrm>
          <a:custGeom>
            <a:avLst/>
            <a:gdLst/>
            <a:ahLst/>
            <a:cxnLst/>
            <a:rect l="l" t="t" r="r" b="b"/>
            <a:pathLst>
              <a:path w="45084" h="36830">
                <a:moveTo>
                  <a:pt x="0" y="26611"/>
                </a:moveTo>
                <a:lnTo>
                  <a:pt x="44951" y="36371"/>
                </a:lnTo>
                <a:lnTo>
                  <a:pt x="16790" y="0"/>
                </a:lnTo>
                <a:lnTo>
                  <a:pt x="0" y="2661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55724" y="2757290"/>
            <a:ext cx="799465" cy="297815"/>
          </a:xfrm>
          <a:custGeom>
            <a:avLst/>
            <a:gdLst/>
            <a:ahLst/>
            <a:cxnLst/>
            <a:rect l="l" t="t" r="r" b="b"/>
            <a:pathLst>
              <a:path w="799465" h="297814">
                <a:moveTo>
                  <a:pt x="0" y="0"/>
                </a:moveTo>
                <a:lnTo>
                  <a:pt x="799040" y="29746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9277" y="3040008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7" y="29824"/>
                </a:moveTo>
                <a:lnTo>
                  <a:pt x="0" y="29488"/>
                </a:lnTo>
                <a:lnTo>
                  <a:pt x="10977" y="0"/>
                </a:lnTo>
                <a:lnTo>
                  <a:pt x="45997" y="298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49277" y="3040008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0" y="29488"/>
                </a:moveTo>
                <a:lnTo>
                  <a:pt x="45997" y="29824"/>
                </a:lnTo>
                <a:lnTo>
                  <a:pt x="10977" y="0"/>
                </a:lnTo>
                <a:lnTo>
                  <a:pt x="0" y="29488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11674" y="3188956"/>
            <a:ext cx="769620" cy="74295"/>
          </a:xfrm>
          <a:custGeom>
            <a:avLst/>
            <a:gdLst/>
            <a:ahLst/>
            <a:cxnLst/>
            <a:rect l="l" t="t" r="r" b="b"/>
            <a:pathLst>
              <a:path w="769620" h="74295">
                <a:moveTo>
                  <a:pt x="0" y="0"/>
                </a:moveTo>
                <a:lnTo>
                  <a:pt x="769612" y="7402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79781" y="3247323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0"/>
                </a:moveTo>
                <a:lnTo>
                  <a:pt x="3012" y="0"/>
                </a:lnTo>
                <a:lnTo>
                  <a:pt x="44532" y="19799"/>
                </a:lnTo>
                <a:lnTo>
                  <a:pt x="0" y="3132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79781" y="3247324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4" h="31750">
                <a:moveTo>
                  <a:pt x="0" y="31320"/>
                </a:moveTo>
                <a:lnTo>
                  <a:pt x="44532" y="19799"/>
                </a:lnTo>
                <a:lnTo>
                  <a:pt x="3012" y="0"/>
                </a:lnTo>
                <a:lnTo>
                  <a:pt x="0" y="3132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0474" y="3465641"/>
            <a:ext cx="788670" cy="172720"/>
          </a:xfrm>
          <a:custGeom>
            <a:avLst/>
            <a:gdLst/>
            <a:ahLst/>
            <a:cxnLst/>
            <a:rect l="l" t="t" r="r" b="b"/>
            <a:pathLst>
              <a:path w="788670" h="172720">
                <a:moveTo>
                  <a:pt x="0" y="172574"/>
                </a:moveTo>
                <a:lnTo>
                  <a:pt x="788072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05182" y="345027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30" y="30737"/>
                </a:moveTo>
                <a:lnTo>
                  <a:pt x="0" y="0"/>
                </a:lnTo>
                <a:lnTo>
                  <a:pt x="45589" y="6121"/>
                </a:lnTo>
                <a:lnTo>
                  <a:pt x="6730" y="3073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05182" y="345027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6730" y="30737"/>
                </a:moveTo>
                <a:lnTo>
                  <a:pt x="45589" y="6121"/>
                </a:lnTo>
                <a:lnTo>
                  <a:pt x="0" y="0"/>
                </a:lnTo>
                <a:lnTo>
                  <a:pt x="6730" y="3073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20474" y="3697161"/>
            <a:ext cx="810260" cy="372745"/>
          </a:xfrm>
          <a:custGeom>
            <a:avLst/>
            <a:gdLst/>
            <a:ahLst/>
            <a:cxnLst/>
            <a:rect l="l" t="t" r="r" b="b"/>
            <a:pathLst>
              <a:path w="810259" h="372745">
                <a:moveTo>
                  <a:pt x="0" y="372703"/>
                </a:moveTo>
                <a:lnTo>
                  <a:pt x="80968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3581" y="3679087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56" y="32365"/>
                </a:moveTo>
                <a:lnTo>
                  <a:pt x="0" y="3782"/>
                </a:lnTo>
                <a:lnTo>
                  <a:pt x="45843" y="0"/>
                </a:lnTo>
                <a:lnTo>
                  <a:pt x="13156" y="323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3581" y="3679087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3156" y="32365"/>
                </a:moveTo>
                <a:lnTo>
                  <a:pt x="45843" y="0"/>
                </a:lnTo>
                <a:lnTo>
                  <a:pt x="0" y="3782"/>
                </a:lnTo>
                <a:lnTo>
                  <a:pt x="13156" y="323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314349" y="3045031"/>
            <a:ext cx="5848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cat  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6550" y="2760249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9974" y="363847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07274" y="2188393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140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07274" y="3016137"/>
            <a:ext cx="733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15" algn="l"/>
                <a:tab pos="720090" algn="l"/>
              </a:tabLst>
            </a:pPr>
            <a:r>
              <a:rPr sz="1800" strike="sngStrike" dirty="0">
                <a:solidFill>
                  <a:srgbClr val="FF0000"/>
                </a:solidFill>
                <a:latin typeface="Times New Roman"/>
                <a:cs typeface="Times New Roman"/>
              </a:rPr>
              <a:t> 	</a:t>
            </a:r>
            <a:r>
              <a:rPr sz="1800" b="1" strike="sngStrike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11925" y="2154756"/>
            <a:ext cx="2228850" cy="232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an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ear</a:t>
            </a:r>
            <a:endParaRPr sz="1800">
              <a:latin typeface="Arial"/>
              <a:cs typeface="Arial"/>
            </a:endParaRPr>
          </a:p>
          <a:p>
            <a:pPr marL="12700" marR="1204595">
              <a:lnSpc>
                <a:spcPct val="1667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has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tail  is furry  has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claws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1507490" algn="l"/>
                <a:tab pos="1763395" algn="l"/>
                <a:tab pos="2215515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mischievous	</a:t>
            </a:r>
            <a:r>
              <a:rPr sz="2700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b="1" strike="sngStrike" baseline="1543" dirty="0">
                <a:solidFill>
                  <a:srgbClr val="FF0000"/>
                </a:solidFill>
                <a:latin typeface="Arial"/>
                <a:cs typeface="Arial"/>
              </a:rPr>
              <a:t>X	</a:t>
            </a:r>
            <a:endParaRPr sz="2700" baseline="1543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7841" y="3352783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63"/>
                </a:moveTo>
                <a:lnTo>
                  <a:pt x="172669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82850" y="3309846"/>
            <a:ext cx="110944" cy="81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6929" y="3401524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54"/>
                </a:moveTo>
                <a:lnTo>
                  <a:pt x="39726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9093" y="3321725"/>
            <a:ext cx="94979" cy="10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32870" y="3472763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5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91880" y="3376788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6832" y="3363832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5" y="59214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51615" y="3312541"/>
            <a:ext cx="109943" cy="88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54433" y="2686325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37" y="3316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89322" y="2610589"/>
            <a:ext cx="98734" cy="105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2738" y="2586023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9" y="48182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1363" y="2546707"/>
            <a:ext cx="111027" cy="78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36547" y="2610260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84"/>
                </a:moveTo>
                <a:lnTo>
                  <a:pt x="72462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34849" y="2554576"/>
            <a:ext cx="108946" cy="918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1617" y="2701616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4112" y="2614430"/>
            <a:ext cx="85296" cy="110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0988" y="1830675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2" y="427825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5781" y="1764939"/>
            <a:ext cx="105190" cy="991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84578" y="1843727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1278" y="1768008"/>
            <a:ext cx="98749" cy="105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0192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0192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9810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2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49428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49428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59046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0192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9810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0"/>
                </a:lnTo>
                <a:lnTo>
                  <a:pt x="86092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9810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2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9428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3" y="334370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49428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3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59046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7841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97459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600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97459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07077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4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6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4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97459" y="146563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1142" y="2330226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1179" y="3090354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15952" y="3090354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5952" y="3978364"/>
            <a:ext cx="214576" cy="2101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6333" y="3978364"/>
            <a:ext cx="214576" cy="2101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날짜 개체 틀 9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1740E896-201F-489D-892C-513FEF40AF29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00" name="바닥글 개체 틀 99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01" name="슬라이드 번호 개체 틀 10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44</a:t>
            </a:fld>
            <a:endParaRPr lang="en-US" altLang="ko-K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2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577841" y="3352783"/>
            <a:ext cx="1727200" cy="723900"/>
          </a:xfrm>
          <a:custGeom>
            <a:avLst/>
            <a:gdLst/>
            <a:ahLst/>
            <a:cxnLst/>
            <a:rect l="l" t="t" r="r" b="b"/>
            <a:pathLst>
              <a:path w="1727200" h="723900">
                <a:moveTo>
                  <a:pt x="0" y="723563"/>
                </a:moveTo>
                <a:lnTo>
                  <a:pt x="172669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2850" y="3309846"/>
            <a:ext cx="110944" cy="81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29" y="3401524"/>
            <a:ext cx="397510" cy="554990"/>
          </a:xfrm>
          <a:custGeom>
            <a:avLst/>
            <a:gdLst/>
            <a:ahLst/>
            <a:cxnLst/>
            <a:rect l="l" t="t" r="r" b="b"/>
            <a:pathLst>
              <a:path w="397509" h="554989">
                <a:moveTo>
                  <a:pt x="0" y="554454"/>
                </a:moveTo>
                <a:lnTo>
                  <a:pt x="39726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093" y="3321725"/>
            <a:ext cx="94979" cy="10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2870" y="3472763"/>
            <a:ext cx="0" cy="433705"/>
          </a:xfrm>
          <a:custGeom>
            <a:avLst/>
            <a:gdLst/>
            <a:ahLst/>
            <a:cxnLst/>
            <a:rect l="l" t="t" r="r" b="b"/>
            <a:pathLst>
              <a:path h="433704">
                <a:moveTo>
                  <a:pt x="0" y="43335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1880" y="3376788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832" y="3363832"/>
            <a:ext cx="1073150" cy="592455"/>
          </a:xfrm>
          <a:custGeom>
            <a:avLst/>
            <a:gdLst/>
            <a:ahLst/>
            <a:cxnLst/>
            <a:rect l="l" t="t" r="r" b="b"/>
            <a:pathLst>
              <a:path w="1073150" h="592454">
                <a:moveTo>
                  <a:pt x="1073125" y="59214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1615" y="3312541"/>
            <a:ext cx="109943" cy="88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433" y="2686325"/>
            <a:ext cx="278765" cy="332105"/>
          </a:xfrm>
          <a:custGeom>
            <a:avLst/>
            <a:gdLst/>
            <a:ahLst/>
            <a:cxnLst/>
            <a:rect l="l" t="t" r="r" b="b"/>
            <a:pathLst>
              <a:path w="278764" h="332105">
                <a:moveTo>
                  <a:pt x="278437" y="3316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9322" y="2610589"/>
            <a:ext cx="98734" cy="105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2738" y="2586023"/>
            <a:ext cx="1417320" cy="481965"/>
          </a:xfrm>
          <a:custGeom>
            <a:avLst/>
            <a:gdLst/>
            <a:ahLst/>
            <a:cxnLst/>
            <a:rect l="l" t="t" r="r" b="b"/>
            <a:pathLst>
              <a:path w="1417320" h="481964">
                <a:moveTo>
                  <a:pt x="1417219" y="48182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363" y="2546707"/>
            <a:ext cx="111027" cy="78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6547" y="2610260"/>
            <a:ext cx="725170" cy="457834"/>
          </a:xfrm>
          <a:custGeom>
            <a:avLst/>
            <a:gdLst/>
            <a:ahLst/>
            <a:cxnLst/>
            <a:rect l="l" t="t" r="r" b="b"/>
            <a:pathLst>
              <a:path w="725169" h="457835">
                <a:moveTo>
                  <a:pt x="0" y="457584"/>
                </a:moveTo>
                <a:lnTo>
                  <a:pt x="72462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4849" y="2554576"/>
            <a:ext cx="108946" cy="918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617" y="2701616"/>
            <a:ext cx="179705" cy="366395"/>
          </a:xfrm>
          <a:custGeom>
            <a:avLst/>
            <a:gdLst/>
            <a:ahLst/>
            <a:cxnLst/>
            <a:rect l="l" t="t" r="r" b="b"/>
            <a:pathLst>
              <a:path w="179705" h="366394">
                <a:moveTo>
                  <a:pt x="179104" y="36622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4112" y="2614430"/>
            <a:ext cx="85296" cy="110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0988" y="1830675"/>
            <a:ext cx="500380" cy="427990"/>
          </a:xfrm>
          <a:custGeom>
            <a:avLst/>
            <a:gdLst/>
            <a:ahLst/>
            <a:cxnLst/>
            <a:rect l="l" t="t" r="r" b="b"/>
            <a:pathLst>
              <a:path w="500380" h="427989">
                <a:moveTo>
                  <a:pt x="499912" y="427825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5781" y="1764939"/>
            <a:ext cx="105190" cy="991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4578" y="1843727"/>
            <a:ext cx="390525" cy="464820"/>
          </a:xfrm>
          <a:custGeom>
            <a:avLst/>
            <a:gdLst/>
            <a:ahLst/>
            <a:cxnLst/>
            <a:rect l="l" t="t" r="r" b="b"/>
            <a:pathLst>
              <a:path w="390525" h="464819">
                <a:moveTo>
                  <a:pt x="0" y="464631"/>
                </a:moveTo>
                <a:lnTo>
                  <a:pt x="39031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1278" y="1768008"/>
            <a:ext cx="98749" cy="105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192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192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810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2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9428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49428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9046" y="3017986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0192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810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0"/>
                </a:lnTo>
                <a:lnTo>
                  <a:pt x="86092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810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2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2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49428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173824" y="340451"/>
                </a:move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599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3" y="334370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9428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3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9046" y="3906121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5">
                <a:moveTo>
                  <a:pt x="0" y="170225"/>
                </a:moveTo>
                <a:lnTo>
                  <a:pt x="6209" y="124972"/>
                </a:lnTo>
                <a:lnTo>
                  <a:pt x="23732" y="84309"/>
                </a:lnTo>
                <a:lnTo>
                  <a:pt x="50912" y="49857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7"/>
                </a:lnTo>
                <a:lnTo>
                  <a:pt x="334417" y="105083"/>
                </a:lnTo>
                <a:lnTo>
                  <a:pt x="347648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0"/>
                </a:lnTo>
                <a:lnTo>
                  <a:pt x="220034" y="334370"/>
                </a:lnTo>
                <a:lnTo>
                  <a:pt x="173824" y="340451"/>
                </a:lnTo>
                <a:lnTo>
                  <a:pt x="127615" y="334370"/>
                </a:lnTo>
                <a:lnTo>
                  <a:pt x="86091" y="317210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841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2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4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2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97459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173824" y="340451"/>
                </a:move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07894" y="3301"/>
                </a:lnTo>
                <a:lnTo>
                  <a:pt x="270262" y="28600"/>
                </a:lnTo>
                <a:lnTo>
                  <a:pt x="318444" y="75784"/>
                </a:lnTo>
                <a:lnTo>
                  <a:pt x="344278" y="136861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7459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07077" y="2258500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4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6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6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4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7459" y="1465635"/>
            <a:ext cx="347980" cy="340995"/>
          </a:xfrm>
          <a:custGeom>
            <a:avLst/>
            <a:gdLst/>
            <a:ahLst/>
            <a:cxnLst/>
            <a:rect l="l" t="t" r="r" b="b"/>
            <a:pathLst>
              <a:path w="347980" h="340994">
                <a:moveTo>
                  <a:pt x="0" y="170225"/>
                </a:moveTo>
                <a:lnTo>
                  <a:pt x="6209" y="124973"/>
                </a:lnTo>
                <a:lnTo>
                  <a:pt x="23732" y="84309"/>
                </a:lnTo>
                <a:lnTo>
                  <a:pt x="50911" y="49858"/>
                </a:lnTo>
                <a:lnTo>
                  <a:pt x="86091" y="23240"/>
                </a:lnTo>
                <a:lnTo>
                  <a:pt x="127615" y="6080"/>
                </a:lnTo>
                <a:lnTo>
                  <a:pt x="173824" y="0"/>
                </a:lnTo>
                <a:lnTo>
                  <a:pt x="240344" y="12957"/>
                </a:lnTo>
                <a:lnTo>
                  <a:pt x="296737" y="49858"/>
                </a:lnTo>
                <a:lnTo>
                  <a:pt x="334417" y="105083"/>
                </a:lnTo>
                <a:lnTo>
                  <a:pt x="347649" y="170225"/>
                </a:lnTo>
                <a:lnTo>
                  <a:pt x="341439" y="215478"/>
                </a:lnTo>
                <a:lnTo>
                  <a:pt x="323917" y="256142"/>
                </a:lnTo>
                <a:lnTo>
                  <a:pt x="296737" y="290593"/>
                </a:lnTo>
                <a:lnTo>
                  <a:pt x="261557" y="317211"/>
                </a:lnTo>
                <a:lnTo>
                  <a:pt x="220033" y="334371"/>
                </a:lnTo>
                <a:lnTo>
                  <a:pt x="173824" y="340451"/>
                </a:lnTo>
                <a:lnTo>
                  <a:pt x="127615" y="334371"/>
                </a:lnTo>
                <a:lnTo>
                  <a:pt x="86091" y="317211"/>
                </a:lnTo>
                <a:lnTo>
                  <a:pt x="50911" y="290593"/>
                </a:lnTo>
                <a:lnTo>
                  <a:pt x="23732" y="256142"/>
                </a:lnTo>
                <a:lnTo>
                  <a:pt x="6209" y="215478"/>
                </a:lnTo>
                <a:lnTo>
                  <a:pt x="0" y="170225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1142" y="2330226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179" y="3090354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15952" y="3090354"/>
            <a:ext cx="214576" cy="2101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15952" y="3978364"/>
            <a:ext cx="214576" cy="2101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6333" y="3978364"/>
            <a:ext cx="214576" cy="2101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50874" y="545044"/>
            <a:ext cx="8688326" cy="403161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0"/>
              </a:spcBef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this possibly be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idea?</a:t>
            </a:r>
            <a:endParaRPr sz="2400">
              <a:latin typeface="Arial"/>
              <a:cs typeface="Arial"/>
            </a:endParaRPr>
          </a:p>
          <a:p>
            <a:pPr marL="3636645">
              <a:lnSpc>
                <a:spcPct val="100000"/>
              </a:lnSpc>
              <a:spcBef>
                <a:spcPts val="1145"/>
              </a:spcBef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Another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interpretation: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3636645" marR="17780">
              <a:lnSpc>
                <a:spcPts val="263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Dropout is training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large </a:t>
            </a:r>
            <a:r>
              <a:rPr sz="2200" b="1" u="sng" spc="-5" dirty="0">
                <a:solidFill>
                  <a:srgbClr val="0000FF"/>
                </a:solidFill>
                <a:latin typeface="Arial"/>
                <a:cs typeface="Arial"/>
              </a:rPr>
              <a:t>ensemble of  </a:t>
            </a:r>
            <a:r>
              <a:rPr sz="2200" b="1" u="sng" dirty="0">
                <a:solidFill>
                  <a:srgbClr val="0000FF"/>
                </a:solidFill>
                <a:latin typeface="Arial"/>
                <a:cs typeface="Arial"/>
              </a:rPr>
              <a:t>models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 (that share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parameters).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3636645">
              <a:lnSpc>
                <a:spcPct val="10000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Each binary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is one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3636645" marR="953135">
              <a:lnSpc>
                <a:spcPts val="2630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An FC layer with 4096 units has 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4096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10</a:t>
            </a:r>
            <a:r>
              <a:rPr sz="2175" baseline="30651" dirty="0">
                <a:solidFill>
                  <a:srgbClr val="0000FF"/>
                </a:solidFill>
                <a:latin typeface="Arial"/>
                <a:cs typeface="Arial"/>
              </a:rPr>
              <a:t>1233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sz="2200" spc="-2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masks!</a:t>
            </a:r>
            <a:endParaRPr sz="2200">
              <a:latin typeface="Arial"/>
              <a:cs typeface="Arial"/>
            </a:endParaRPr>
          </a:p>
          <a:p>
            <a:pPr marL="3636645">
              <a:lnSpc>
                <a:spcPts val="253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~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sz="2175" spc="7" baseline="30651" dirty="0">
                <a:solidFill>
                  <a:srgbClr val="0000FF"/>
                </a:solidFill>
                <a:latin typeface="Arial"/>
                <a:cs typeface="Arial"/>
              </a:rPr>
              <a:t>82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atoms in the</a:t>
            </a:r>
            <a:r>
              <a:rPr sz="2200" spc="-2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universe...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3" name="날짜 개체 틀 5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FFA7227-BFEE-49FA-819B-1BBA10798E2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54" name="바닥글 개체 틀 5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45</a:t>
            </a:fld>
            <a:endParaRPr lang="en-US" altLang="ko-K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23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5" dirty="0"/>
              <a:t>Test</a:t>
            </a:r>
            <a:r>
              <a:rPr spc="-15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5453954" y="1213653"/>
            <a:ext cx="1802528" cy="394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1525" y="1189383"/>
            <a:ext cx="474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Dropout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our output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0732" y="1245700"/>
            <a:ext cx="361950" cy="393700"/>
          </a:xfrm>
          <a:custGeom>
            <a:avLst/>
            <a:gdLst/>
            <a:ahLst/>
            <a:cxnLst/>
            <a:rect l="l" t="t" r="r" b="b"/>
            <a:pathLst>
              <a:path w="361950" h="393700">
                <a:moveTo>
                  <a:pt x="0" y="0"/>
                </a:moveTo>
                <a:lnTo>
                  <a:pt x="361499" y="0"/>
                </a:lnTo>
                <a:lnTo>
                  <a:pt x="3614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3851" y="606497"/>
            <a:ext cx="6350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925" marR="5080" indent="-2286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Output 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(label)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25225" y="1210550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300" y="1210550"/>
            <a:ext cx="227965" cy="393700"/>
          </a:xfrm>
          <a:custGeom>
            <a:avLst/>
            <a:gdLst/>
            <a:ahLst/>
            <a:cxnLst/>
            <a:rect l="l" t="t" r="r" b="b"/>
            <a:pathLst>
              <a:path w="227965" h="393700">
                <a:moveTo>
                  <a:pt x="0" y="0"/>
                </a:moveTo>
                <a:lnTo>
                  <a:pt x="227699" y="0"/>
                </a:lnTo>
                <a:lnTo>
                  <a:pt x="227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0646" y="605743"/>
            <a:ext cx="71437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1811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Input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(image)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8367" y="1123146"/>
            <a:ext cx="79311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53670" marR="5080" indent="-141605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rgbClr val="37761C"/>
                </a:solidFill>
                <a:latin typeface="Arial"/>
                <a:cs typeface="Arial"/>
              </a:rPr>
              <a:t>Random  </a:t>
            </a:r>
            <a:r>
              <a:rPr sz="1600" dirty="0">
                <a:solidFill>
                  <a:srgbClr val="37761C"/>
                </a:solidFill>
                <a:latin typeface="Arial"/>
                <a:cs typeface="Arial"/>
              </a:rPr>
              <a:t>mask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250" y="3043426"/>
            <a:ext cx="5486279" cy="73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7250" y="2567683"/>
            <a:ext cx="6816725" cy="163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Want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“average </a:t>
            </a:r>
            <a:r>
              <a:rPr sz="2400" spc="-5" dirty="0">
                <a:latin typeface="Arial"/>
                <a:cs typeface="Arial"/>
              </a:rPr>
              <a:t>out” the </a:t>
            </a:r>
            <a:r>
              <a:rPr sz="2400" dirty="0">
                <a:latin typeface="Arial"/>
                <a:cs typeface="Arial"/>
              </a:rPr>
              <a:t>randomness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test-time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But this integral </a:t>
            </a:r>
            <a:r>
              <a:rPr sz="2400" dirty="0">
                <a:latin typeface="Arial"/>
                <a:cs typeface="Arial"/>
              </a:rPr>
              <a:t>seems </a:t>
            </a:r>
            <a:r>
              <a:rPr sz="2400" spc="-5" dirty="0">
                <a:latin typeface="Arial"/>
                <a:cs typeface="Arial"/>
              </a:rPr>
              <a:t>hard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A1A7760-202C-4893-BF34-BBBB1C1F2F4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46</a:t>
            </a:fld>
            <a:endParaRPr lang="en-US" altLang="ko-K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23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5" dirty="0"/>
              <a:t>Test</a:t>
            </a:r>
            <a:r>
              <a:rPr spc="-15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1397018" y="3058312"/>
            <a:ext cx="330835" cy="514984"/>
          </a:xfrm>
          <a:custGeom>
            <a:avLst/>
            <a:gdLst/>
            <a:ahLst/>
            <a:cxnLst/>
            <a:rect l="l" t="t" r="r" b="b"/>
            <a:pathLst>
              <a:path w="330835" h="514985">
                <a:moveTo>
                  <a:pt x="330571" y="514568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4515" y="2893793"/>
            <a:ext cx="184499" cy="217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988" y="3058380"/>
            <a:ext cx="331470" cy="514984"/>
          </a:xfrm>
          <a:custGeom>
            <a:avLst/>
            <a:gdLst/>
            <a:ahLst/>
            <a:cxnLst/>
            <a:rect l="l" t="t" r="r" b="b"/>
            <a:pathLst>
              <a:path w="331469" h="514985">
                <a:moveTo>
                  <a:pt x="0" y="514634"/>
                </a:moveTo>
                <a:lnTo>
                  <a:pt x="331003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014" y="2893911"/>
            <a:ext cx="184559" cy="217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830" y="3573015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58"/>
                </a:moveTo>
                <a:lnTo>
                  <a:pt x="4288" y="218316"/>
                </a:lnTo>
                <a:lnTo>
                  <a:pt x="16651" y="173287"/>
                </a:lnTo>
                <a:lnTo>
                  <a:pt x="36338" y="131823"/>
                </a:lnTo>
                <a:lnTo>
                  <a:pt x="62597" y="94675"/>
                </a:lnTo>
                <a:lnTo>
                  <a:pt x="94675" y="62597"/>
                </a:lnTo>
                <a:lnTo>
                  <a:pt x="131823" y="36338"/>
                </a:lnTo>
                <a:lnTo>
                  <a:pt x="173287" y="16651"/>
                </a:lnTo>
                <a:lnTo>
                  <a:pt x="218316" y="4288"/>
                </a:lnTo>
                <a:lnTo>
                  <a:pt x="266158" y="0"/>
                </a:lnTo>
                <a:lnTo>
                  <a:pt x="318325" y="5161"/>
                </a:lnTo>
                <a:lnTo>
                  <a:pt x="368012" y="20260"/>
                </a:lnTo>
                <a:lnTo>
                  <a:pt x="413823" y="44717"/>
                </a:lnTo>
                <a:lnTo>
                  <a:pt x="454360" y="77955"/>
                </a:lnTo>
                <a:lnTo>
                  <a:pt x="487599" y="118493"/>
                </a:lnTo>
                <a:lnTo>
                  <a:pt x="512056" y="164303"/>
                </a:lnTo>
                <a:lnTo>
                  <a:pt x="527155" y="213990"/>
                </a:lnTo>
                <a:lnTo>
                  <a:pt x="532316" y="266158"/>
                </a:lnTo>
                <a:lnTo>
                  <a:pt x="528028" y="314000"/>
                </a:lnTo>
                <a:lnTo>
                  <a:pt x="515665" y="359029"/>
                </a:lnTo>
                <a:lnTo>
                  <a:pt x="495978" y="400493"/>
                </a:lnTo>
                <a:lnTo>
                  <a:pt x="469719" y="437640"/>
                </a:lnTo>
                <a:lnTo>
                  <a:pt x="437640" y="469719"/>
                </a:lnTo>
                <a:lnTo>
                  <a:pt x="400493" y="495978"/>
                </a:lnTo>
                <a:lnTo>
                  <a:pt x="359029" y="515665"/>
                </a:lnTo>
                <a:lnTo>
                  <a:pt x="314000" y="528028"/>
                </a:lnTo>
                <a:lnTo>
                  <a:pt x="266158" y="532316"/>
                </a:lnTo>
                <a:lnTo>
                  <a:pt x="218316" y="528028"/>
                </a:lnTo>
                <a:lnTo>
                  <a:pt x="173287" y="515665"/>
                </a:lnTo>
                <a:lnTo>
                  <a:pt x="131823" y="495978"/>
                </a:lnTo>
                <a:lnTo>
                  <a:pt x="94675" y="469719"/>
                </a:lnTo>
                <a:lnTo>
                  <a:pt x="62597" y="437640"/>
                </a:lnTo>
                <a:lnTo>
                  <a:pt x="36338" y="400493"/>
                </a:lnTo>
                <a:lnTo>
                  <a:pt x="16651" y="359029"/>
                </a:lnTo>
                <a:lnTo>
                  <a:pt x="4288" y="314000"/>
                </a:lnTo>
                <a:lnTo>
                  <a:pt x="0" y="266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431" y="3572881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4" h="532764">
                <a:moveTo>
                  <a:pt x="0" y="266158"/>
                </a:moveTo>
                <a:lnTo>
                  <a:pt x="4288" y="218316"/>
                </a:lnTo>
                <a:lnTo>
                  <a:pt x="16651" y="173287"/>
                </a:lnTo>
                <a:lnTo>
                  <a:pt x="36338" y="131823"/>
                </a:lnTo>
                <a:lnTo>
                  <a:pt x="62597" y="94676"/>
                </a:lnTo>
                <a:lnTo>
                  <a:pt x="94675" y="62597"/>
                </a:lnTo>
                <a:lnTo>
                  <a:pt x="131823" y="36338"/>
                </a:lnTo>
                <a:lnTo>
                  <a:pt x="173287" y="16651"/>
                </a:lnTo>
                <a:lnTo>
                  <a:pt x="218316" y="4288"/>
                </a:lnTo>
                <a:lnTo>
                  <a:pt x="266158" y="0"/>
                </a:lnTo>
                <a:lnTo>
                  <a:pt x="318325" y="5161"/>
                </a:lnTo>
                <a:lnTo>
                  <a:pt x="368012" y="20260"/>
                </a:lnTo>
                <a:lnTo>
                  <a:pt x="413823" y="44717"/>
                </a:lnTo>
                <a:lnTo>
                  <a:pt x="454360" y="77956"/>
                </a:lnTo>
                <a:lnTo>
                  <a:pt x="487599" y="118493"/>
                </a:lnTo>
                <a:lnTo>
                  <a:pt x="512056" y="164303"/>
                </a:lnTo>
                <a:lnTo>
                  <a:pt x="527155" y="213991"/>
                </a:lnTo>
                <a:lnTo>
                  <a:pt x="532316" y="266158"/>
                </a:lnTo>
                <a:lnTo>
                  <a:pt x="528028" y="314000"/>
                </a:lnTo>
                <a:lnTo>
                  <a:pt x="515665" y="359029"/>
                </a:lnTo>
                <a:lnTo>
                  <a:pt x="495978" y="400493"/>
                </a:lnTo>
                <a:lnTo>
                  <a:pt x="469719" y="437640"/>
                </a:lnTo>
                <a:lnTo>
                  <a:pt x="437640" y="469719"/>
                </a:lnTo>
                <a:lnTo>
                  <a:pt x="400493" y="495978"/>
                </a:lnTo>
                <a:lnTo>
                  <a:pt x="359029" y="515665"/>
                </a:lnTo>
                <a:lnTo>
                  <a:pt x="314000" y="528028"/>
                </a:lnTo>
                <a:lnTo>
                  <a:pt x="266158" y="532316"/>
                </a:lnTo>
                <a:lnTo>
                  <a:pt x="218316" y="528028"/>
                </a:lnTo>
                <a:lnTo>
                  <a:pt x="173287" y="515665"/>
                </a:lnTo>
                <a:lnTo>
                  <a:pt x="131823" y="495978"/>
                </a:lnTo>
                <a:lnTo>
                  <a:pt x="94675" y="469719"/>
                </a:lnTo>
                <a:lnTo>
                  <a:pt x="62597" y="437640"/>
                </a:lnTo>
                <a:lnTo>
                  <a:pt x="36338" y="400493"/>
                </a:lnTo>
                <a:lnTo>
                  <a:pt x="16651" y="359029"/>
                </a:lnTo>
                <a:lnTo>
                  <a:pt x="4288" y="314000"/>
                </a:lnTo>
                <a:lnTo>
                  <a:pt x="0" y="266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7376" y="2333799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0" y="266158"/>
                </a:moveTo>
                <a:lnTo>
                  <a:pt x="4288" y="218316"/>
                </a:lnTo>
                <a:lnTo>
                  <a:pt x="16651" y="173287"/>
                </a:lnTo>
                <a:lnTo>
                  <a:pt x="36338" y="131823"/>
                </a:lnTo>
                <a:lnTo>
                  <a:pt x="62597" y="94675"/>
                </a:lnTo>
                <a:lnTo>
                  <a:pt x="94675" y="62597"/>
                </a:lnTo>
                <a:lnTo>
                  <a:pt x="131823" y="36338"/>
                </a:lnTo>
                <a:lnTo>
                  <a:pt x="173287" y="16651"/>
                </a:lnTo>
                <a:lnTo>
                  <a:pt x="218316" y="4288"/>
                </a:lnTo>
                <a:lnTo>
                  <a:pt x="266158" y="0"/>
                </a:lnTo>
                <a:lnTo>
                  <a:pt x="318325" y="5161"/>
                </a:lnTo>
                <a:lnTo>
                  <a:pt x="368012" y="20260"/>
                </a:lnTo>
                <a:lnTo>
                  <a:pt x="413823" y="44717"/>
                </a:lnTo>
                <a:lnTo>
                  <a:pt x="454360" y="77955"/>
                </a:lnTo>
                <a:lnTo>
                  <a:pt x="487599" y="118493"/>
                </a:lnTo>
                <a:lnTo>
                  <a:pt x="512056" y="164303"/>
                </a:lnTo>
                <a:lnTo>
                  <a:pt x="527155" y="213990"/>
                </a:lnTo>
                <a:lnTo>
                  <a:pt x="532316" y="266158"/>
                </a:lnTo>
                <a:lnTo>
                  <a:pt x="528028" y="314000"/>
                </a:lnTo>
                <a:lnTo>
                  <a:pt x="515665" y="359029"/>
                </a:lnTo>
                <a:lnTo>
                  <a:pt x="495978" y="400493"/>
                </a:lnTo>
                <a:lnTo>
                  <a:pt x="469719" y="437640"/>
                </a:lnTo>
                <a:lnTo>
                  <a:pt x="437640" y="469719"/>
                </a:lnTo>
                <a:lnTo>
                  <a:pt x="400493" y="495978"/>
                </a:lnTo>
                <a:lnTo>
                  <a:pt x="359029" y="515665"/>
                </a:lnTo>
                <a:lnTo>
                  <a:pt x="314000" y="528028"/>
                </a:lnTo>
                <a:lnTo>
                  <a:pt x="266158" y="532316"/>
                </a:lnTo>
                <a:lnTo>
                  <a:pt x="218316" y="528028"/>
                </a:lnTo>
                <a:lnTo>
                  <a:pt x="173287" y="515665"/>
                </a:lnTo>
                <a:lnTo>
                  <a:pt x="131823" y="495978"/>
                </a:lnTo>
                <a:lnTo>
                  <a:pt x="94675" y="469719"/>
                </a:lnTo>
                <a:lnTo>
                  <a:pt x="62597" y="437640"/>
                </a:lnTo>
                <a:lnTo>
                  <a:pt x="36338" y="400493"/>
                </a:lnTo>
                <a:lnTo>
                  <a:pt x="16651" y="359029"/>
                </a:lnTo>
                <a:lnTo>
                  <a:pt x="4288" y="314000"/>
                </a:lnTo>
                <a:lnTo>
                  <a:pt x="0" y="266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46136" y="1043620"/>
            <a:ext cx="4737652" cy="631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500" y="953732"/>
            <a:ext cx="5123180" cy="13462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2304415">
              <a:lnSpc>
                <a:spcPts val="2850"/>
              </a:lnSpc>
              <a:spcBef>
                <a:spcPts val="220"/>
              </a:spcBef>
            </a:pPr>
            <a:r>
              <a:rPr sz="2400" spc="-30" dirty="0">
                <a:latin typeface="Arial"/>
                <a:cs typeface="Arial"/>
              </a:rPr>
              <a:t>Want </a:t>
            </a:r>
            <a:r>
              <a:rPr sz="2400" spc="-5" dirty="0">
                <a:latin typeface="Arial"/>
                <a:cs typeface="Arial"/>
              </a:rPr>
              <a:t>to approximate 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integral</a:t>
            </a:r>
            <a:endParaRPr sz="2400">
              <a:latin typeface="Arial"/>
              <a:cs typeface="Arial"/>
            </a:endParaRPr>
          </a:p>
          <a:p>
            <a:pPr marL="2216785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Consider </a:t>
            </a:r>
            <a:r>
              <a:rPr sz="2000" dirty="0">
                <a:latin typeface="Arial"/>
                <a:cs typeface="Arial"/>
              </a:rPr>
              <a:t>a single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neuron.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0975" y="2530147"/>
            <a:ext cx="2759710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At test time we have:  During training we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019" y="241179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37" y="368961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3887" y="368961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081" y="3031443"/>
            <a:ext cx="32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4231" y="3059606"/>
            <a:ext cx="32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13526" y="2398649"/>
            <a:ext cx="2475400" cy="579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0649" y="2931225"/>
            <a:ext cx="3384350" cy="1506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79375" y="3709456"/>
            <a:ext cx="220980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At test time,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multiply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by dropout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B8CF461-ECF0-4A47-9C9E-E84FA2EF1B8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47</a:t>
            </a:fld>
            <a:endParaRPr lang="en-US" altLang="ko-K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723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Dropout: </a:t>
            </a:r>
            <a:r>
              <a:rPr spc="-105" dirty="0"/>
              <a:t>Test</a:t>
            </a:r>
            <a:r>
              <a:rPr spc="-15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270137" y="1034925"/>
            <a:ext cx="8220724" cy="13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75" y="2684358"/>
            <a:ext cx="7785734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 test time all neurons are active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latin typeface="Arial"/>
                <a:cs typeface="Arial"/>
              </a:rPr>
              <a:t>=&gt; </a:t>
            </a: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must scale </a:t>
            </a:r>
            <a:r>
              <a:rPr sz="2400" spc="-5" dirty="0">
                <a:latin typeface="Arial"/>
                <a:cs typeface="Arial"/>
              </a:rPr>
              <a:t>the activations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 for each neuron: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at test time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 output at training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3C7F3F56-33D8-48DD-B967-CDBC7003B45B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48</a:t>
            </a:fld>
            <a:endParaRPr lang="en-US" altLang="ko-K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448" y="95250"/>
            <a:ext cx="5588599" cy="4274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3275" y="90385"/>
            <a:ext cx="3113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Dropout</a:t>
            </a:r>
            <a:r>
              <a:rPr sz="3000" spc="-90" dirty="0"/>
              <a:t> </a:t>
            </a:r>
            <a:r>
              <a:rPr sz="3000" spc="-5" dirty="0"/>
              <a:t>Summary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277675" y="1693949"/>
            <a:ext cx="5659120" cy="393700"/>
          </a:xfrm>
          <a:custGeom>
            <a:avLst/>
            <a:gdLst/>
            <a:ahLst/>
            <a:cxnLst/>
            <a:rect l="l" t="t" r="r" b="b"/>
            <a:pathLst>
              <a:path w="5659120" h="393700">
                <a:moveTo>
                  <a:pt x="0" y="0"/>
                </a:moveTo>
                <a:lnTo>
                  <a:pt x="5658599" y="0"/>
                </a:lnTo>
                <a:lnTo>
                  <a:pt x="56585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5" y="2223499"/>
            <a:ext cx="5659120" cy="358140"/>
          </a:xfrm>
          <a:custGeom>
            <a:avLst/>
            <a:gdLst/>
            <a:ahLst/>
            <a:cxnLst/>
            <a:rect l="l" t="t" r="r" b="b"/>
            <a:pathLst>
              <a:path w="5659120" h="358139">
                <a:moveTo>
                  <a:pt x="0" y="0"/>
                </a:moveTo>
                <a:lnTo>
                  <a:pt x="5658599" y="0"/>
                </a:lnTo>
                <a:lnTo>
                  <a:pt x="5658599" y="357599"/>
                </a:lnTo>
                <a:lnTo>
                  <a:pt x="0" y="357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3150" y="1896233"/>
            <a:ext cx="2781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drop in forward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4899" y="3706100"/>
            <a:ext cx="2792095" cy="487680"/>
          </a:xfrm>
          <a:custGeom>
            <a:avLst/>
            <a:gdLst/>
            <a:ahLst/>
            <a:cxnLst/>
            <a:rect l="l" t="t" r="r" b="b"/>
            <a:pathLst>
              <a:path w="2792095" h="487679">
                <a:moveTo>
                  <a:pt x="0" y="0"/>
                </a:moveTo>
                <a:lnTo>
                  <a:pt x="2791499" y="0"/>
                </a:lnTo>
                <a:lnTo>
                  <a:pt x="2791499" y="487199"/>
                </a:lnTo>
                <a:lnTo>
                  <a:pt x="0" y="487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3225" y="3721933"/>
            <a:ext cx="230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scale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 test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99C2530-5E31-43F0-9A43-C62A7D39276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49</a:t>
            </a:fld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37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Last </a:t>
            </a:r>
            <a:r>
              <a:rPr spc="-10" dirty="0"/>
              <a:t>time: </a:t>
            </a: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Preprocessing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834875" y="1284949"/>
            <a:ext cx="7445251" cy="2573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13603F8D-DF83-446B-86C2-0CFE3B33D76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</a:t>
            </a:fld>
            <a:endParaRPr lang="en-US" altLang="ko-K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8149" y="106059"/>
            <a:ext cx="5699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More common: “Inverted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dropout”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49" y="728038"/>
            <a:ext cx="5539149" cy="368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3799" y="1658974"/>
            <a:ext cx="5539740" cy="393700"/>
          </a:xfrm>
          <a:custGeom>
            <a:avLst/>
            <a:gdLst/>
            <a:ahLst/>
            <a:cxnLst/>
            <a:rect l="l" t="t" r="r" b="b"/>
            <a:pathLst>
              <a:path w="5539740" h="393700">
                <a:moveTo>
                  <a:pt x="0" y="0"/>
                </a:moveTo>
                <a:lnTo>
                  <a:pt x="5539199" y="0"/>
                </a:lnTo>
                <a:lnTo>
                  <a:pt x="553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796" y="2221275"/>
            <a:ext cx="5539740" cy="351155"/>
          </a:xfrm>
          <a:custGeom>
            <a:avLst/>
            <a:gdLst/>
            <a:ahLst/>
            <a:cxnLst/>
            <a:rect l="l" t="t" r="r" b="b"/>
            <a:pathLst>
              <a:path w="5539740" h="351155">
                <a:moveTo>
                  <a:pt x="0" y="0"/>
                </a:moveTo>
                <a:lnTo>
                  <a:pt x="5539200" y="0"/>
                </a:lnTo>
                <a:lnTo>
                  <a:pt x="5539200" y="350999"/>
                </a:lnTo>
                <a:lnTo>
                  <a:pt x="0" y="35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9578" y="3351200"/>
            <a:ext cx="1898650" cy="380365"/>
          </a:xfrm>
          <a:custGeom>
            <a:avLst/>
            <a:gdLst/>
            <a:ahLst/>
            <a:cxnLst/>
            <a:rect l="l" t="t" r="r" b="b"/>
            <a:pathLst>
              <a:path w="1898650" h="380364">
                <a:moveTo>
                  <a:pt x="1898521" y="0"/>
                </a:moveTo>
                <a:lnTo>
                  <a:pt x="0" y="37987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5282" y="3690695"/>
            <a:ext cx="109994" cy="80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74325" y="3134358"/>
            <a:ext cx="315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test time is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unchanged!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A37C6710-F148-4A55-8DE3-89C90EF6938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50</a:t>
            </a:fld>
            <a:endParaRPr lang="en-US" altLang="ko-K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88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50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5" y="1856114"/>
            <a:ext cx="2317296" cy="506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5" y="927458"/>
            <a:ext cx="3376929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00" y="2791284"/>
            <a:ext cx="465518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30" dirty="0">
                <a:latin typeface="Arial"/>
                <a:cs typeface="Arial"/>
              </a:rPr>
              <a:t>Testing: </a:t>
            </a:r>
            <a:r>
              <a:rPr sz="2400" spc="-10" dirty="0">
                <a:latin typeface="Arial"/>
                <a:cs typeface="Arial"/>
              </a:rPr>
              <a:t>Average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73"/>
            <a:ext cx="5740999" cy="849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129B974-0F00-466E-85FE-38F5FFB69549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51</a:t>
            </a:fld>
            <a:endParaRPr lang="en-US" altLang="ko-KR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88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dirty="0"/>
              <a:t>A common</a:t>
            </a:r>
            <a:r>
              <a:rPr spc="-500" dirty="0"/>
              <a:t> </a:t>
            </a:r>
            <a:r>
              <a:rPr spc="-5" dirty="0"/>
              <a:t>pattern</a:t>
            </a:r>
          </a:p>
        </p:txBody>
      </p:sp>
      <p:sp>
        <p:nvSpPr>
          <p:cNvPr id="3" name="object 3"/>
          <p:cNvSpPr/>
          <p:nvPr/>
        </p:nvSpPr>
        <p:spPr>
          <a:xfrm>
            <a:off x="776715" y="1856114"/>
            <a:ext cx="2317296" cy="506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25" y="927458"/>
            <a:ext cx="3376929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 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00" y="2791284"/>
            <a:ext cx="465518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30" dirty="0">
                <a:latin typeface="Arial"/>
                <a:cs typeface="Arial"/>
              </a:rPr>
              <a:t>Testing: </a:t>
            </a:r>
            <a:r>
              <a:rPr sz="2400" spc="-10" dirty="0">
                <a:latin typeface="Arial"/>
                <a:cs typeface="Arial"/>
              </a:rPr>
              <a:t>Average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randomness  (sometimes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approximate)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99" y="3513373"/>
            <a:ext cx="5740999" cy="849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34950" y="884583"/>
            <a:ext cx="2522855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0353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</a:t>
            </a:r>
            <a:r>
              <a:rPr sz="2400" spc="-5" dirty="0">
                <a:latin typeface="Arial"/>
                <a:cs typeface="Arial"/>
              </a:rPr>
              <a:t>: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Batch  Normalization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48260">
              <a:lnSpc>
                <a:spcPts val="2850"/>
              </a:lnSpc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 </a:t>
            </a:r>
            <a:r>
              <a:rPr sz="2400" spc="-5" dirty="0">
                <a:latin typeface="Arial"/>
                <a:cs typeface="Arial"/>
              </a:rPr>
              <a:t>Normalize using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from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  minibatches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fixed  </a:t>
            </a:r>
            <a:r>
              <a:rPr sz="2400" dirty="0">
                <a:latin typeface="Arial"/>
                <a:cs typeface="Arial"/>
              </a:rPr>
              <a:t>stats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C9C6F83-7558-4117-BACC-A11F5BE19AC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52</a:t>
            </a:fld>
            <a:endParaRPr lang="en-US" altLang="ko-KR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124" y="2613449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9" y="750224"/>
                </a:moveTo>
                <a:lnTo>
                  <a:pt x="462057" y="749246"/>
                </a:lnTo>
                <a:lnTo>
                  <a:pt x="392482" y="746396"/>
                </a:lnTo>
                <a:lnTo>
                  <a:pt x="326509" y="741802"/>
                </a:lnTo>
                <a:lnTo>
                  <a:pt x="264777" y="735592"/>
                </a:lnTo>
                <a:lnTo>
                  <a:pt x="207921" y="727893"/>
                </a:lnTo>
                <a:lnTo>
                  <a:pt x="156580" y="718834"/>
                </a:lnTo>
                <a:lnTo>
                  <a:pt x="111390" y="708541"/>
                </a:lnTo>
                <a:lnTo>
                  <a:pt x="72988" y="697143"/>
                </a:lnTo>
                <a:lnTo>
                  <a:pt x="19096" y="671541"/>
                </a:lnTo>
                <a:lnTo>
                  <a:pt x="0" y="643049"/>
                </a:lnTo>
                <a:lnTo>
                  <a:pt x="0" y="0"/>
                </a:lnTo>
                <a:lnTo>
                  <a:pt x="4880" y="14543"/>
                </a:lnTo>
                <a:lnTo>
                  <a:pt x="19096" y="28491"/>
                </a:lnTo>
                <a:lnTo>
                  <a:pt x="72988" y="54093"/>
                </a:lnTo>
                <a:lnTo>
                  <a:pt x="111390" y="65491"/>
                </a:lnTo>
                <a:lnTo>
                  <a:pt x="156580" y="75784"/>
                </a:lnTo>
                <a:lnTo>
                  <a:pt x="207921" y="84843"/>
                </a:lnTo>
                <a:lnTo>
                  <a:pt x="264777" y="92542"/>
                </a:lnTo>
                <a:lnTo>
                  <a:pt x="326509" y="98752"/>
                </a:lnTo>
                <a:lnTo>
                  <a:pt x="392482" y="103346"/>
                </a:lnTo>
                <a:lnTo>
                  <a:pt x="462057" y="106196"/>
                </a:lnTo>
                <a:lnTo>
                  <a:pt x="534599" y="107174"/>
                </a:lnTo>
                <a:lnTo>
                  <a:pt x="1069199" y="107174"/>
                </a:lnTo>
                <a:lnTo>
                  <a:pt x="1069199" y="643049"/>
                </a:lnTo>
                <a:lnTo>
                  <a:pt x="1027188" y="684767"/>
                </a:lnTo>
                <a:lnTo>
                  <a:pt x="957809" y="708541"/>
                </a:lnTo>
                <a:lnTo>
                  <a:pt x="912619" y="718834"/>
                </a:lnTo>
                <a:lnTo>
                  <a:pt x="861278" y="727893"/>
                </a:lnTo>
                <a:lnTo>
                  <a:pt x="804422" y="735592"/>
                </a:lnTo>
                <a:lnTo>
                  <a:pt x="742690" y="741802"/>
                </a:lnTo>
                <a:lnTo>
                  <a:pt x="676717" y="746396"/>
                </a:lnTo>
                <a:lnTo>
                  <a:pt x="607142" y="749246"/>
                </a:lnTo>
                <a:lnTo>
                  <a:pt x="534599" y="750224"/>
                </a:lnTo>
                <a:close/>
              </a:path>
              <a:path w="1069340" h="750570">
                <a:moveTo>
                  <a:pt x="1069199" y="107174"/>
                </a:moveTo>
                <a:lnTo>
                  <a:pt x="534599" y="107174"/>
                </a:lnTo>
                <a:lnTo>
                  <a:pt x="607142" y="106196"/>
                </a:lnTo>
                <a:lnTo>
                  <a:pt x="676717" y="103346"/>
                </a:lnTo>
                <a:lnTo>
                  <a:pt x="742690" y="98752"/>
                </a:lnTo>
                <a:lnTo>
                  <a:pt x="804422" y="92542"/>
                </a:lnTo>
                <a:lnTo>
                  <a:pt x="861278" y="84843"/>
                </a:lnTo>
                <a:lnTo>
                  <a:pt x="912619" y="75784"/>
                </a:lnTo>
                <a:lnTo>
                  <a:pt x="957809" y="65491"/>
                </a:lnTo>
                <a:lnTo>
                  <a:pt x="996211" y="54093"/>
                </a:lnTo>
                <a:lnTo>
                  <a:pt x="1050103" y="28491"/>
                </a:lnTo>
                <a:lnTo>
                  <a:pt x="1069199" y="0"/>
                </a:lnTo>
                <a:lnTo>
                  <a:pt x="1069199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124" y="2506274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9" y="214349"/>
                </a:moveTo>
                <a:lnTo>
                  <a:pt x="462057" y="213371"/>
                </a:lnTo>
                <a:lnTo>
                  <a:pt x="392482" y="210521"/>
                </a:lnTo>
                <a:lnTo>
                  <a:pt x="326509" y="205927"/>
                </a:lnTo>
                <a:lnTo>
                  <a:pt x="264777" y="199717"/>
                </a:lnTo>
                <a:lnTo>
                  <a:pt x="207921" y="192018"/>
                </a:lnTo>
                <a:lnTo>
                  <a:pt x="156580" y="182959"/>
                </a:lnTo>
                <a:lnTo>
                  <a:pt x="111390" y="172666"/>
                </a:lnTo>
                <a:lnTo>
                  <a:pt x="72988" y="161268"/>
                </a:lnTo>
                <a:lnTo>
                  <a:pt x="19096" y="135666"/>
                </a:lnTo>
                <a:lnTo>
                  <a:pt x="0" y="107174"/>
                </a:lnTo>
                <a:lnTo>
                  <a:pt x="4880" y="92631"/>
                </a:lnTo>
                <a:lnTo>
                  <a:pt x="42011" y="65457"/>
                </a:lnTo>
                <a:lnTo>
                  <a:pt x="111390" y="41683"/>
                </a:lnTo>
                <a:lnTo>
                  <a:pt x="156580" y="31390"/>
                </a:lnTo>
                <a:lnTo>
                  <a:pt x="207921" y="22331"/>
                </a:lnTo>
                <a:lnTo>
                  <a:pt x="264777" y="14632"/>
                </a:lnTo>
                <a:lnTo>
                  <a:pt x="326509" y="8422"/>
                </a:lnTo>
                <a:lnTo>
                  <a:pt x="392482" y="3828"/>
                </a:lnTo>
                <a:lnTo>
                  <a:pt x="462057" y="978"/>
                </a:lnTo>
                <a:lnTo>
                  <a:pt x="534599" y="0"/>
                </a:lnTo>
                <a:lnTo>
                  <a:pt x="607142" y="978"/>
                </a:lnTo>
                <a:lnTo>
                  <a:pt x="676717" y="3828"/>
                </a:lnTo>
                <a:lnTo>
                  <a:pt x="742690" y="8422"/>
                </a:lnTo>
                <a:lnTo>
                  <a:pt x="804422" y="14632"/>
                </a:lnTo>
                <a:lnTo>
                  <a:pt x="861278" y="22331"/>
                </a:lnTo>
                <a:lnTo>
                  <a:pt x="912619" y="31390"/>
                </a:lnTo>
                <a:lnTo>
                  <a:pt x="957809" y="41683"/>
                </a:lnTo>
                <a:lnTo>
                  <a:pt x="996211" y="53081"/>
                </a:lnTo>
                <a:lnTo>
                  <a:pt x="1050103" y="78683"/>
                </a:lnTo>
                <a:lnTo>
                  <a:pt x="1069199" y="107174"/>
                </a:lnTo>
                <a:lnTo>
                  <a:pt x="1064319" y="121718"/>
                </a:lnTo>
                <a:lnTo>
                  <a:pt x="1027188" y="148892"/>
                </a:lnTo>
                <a:lnTo>
                  <a:pt x="957809" y="172666"/>
                </a:lnTo>
                <a:lnTo>
                  <a:pt x="912619" y="182959"/>
                </a:lnTo>
                <a:lnTo>
                  <a:pt x="861278" y="192018"/>
                </a:lnTo>
                <a:lnTo>
                  <a:pt x="804422" y="199717"/>
                </a:lnTo>
                <a:lnTo>
                  <a:pt x="742690" y="205927"/>
                </a:lnTo>
                <a:lnTo>
                  <a:pt x="676717" y="210521"/>
                </a:lnTo>
                <a:lnTo>
                  <a:pt x="607142" y="213371"/>
                </a:lnTo>
                <a:lnTo>
                  <a:pt x="534599" y="21434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5" y="2506274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9" y="107174"/>
                </a:moveTo>
                <a:lnTo>
                  <a:pt x="1064319" y="121718"/>
                </a:lnTo>
                <a:lnTo>
                  <a:pt x="1050103" y="135666"/>
                </a:lnTo>
                <a:lnTo>
                  <a:pt x="996211" y="161268"/>
                </a:lnTo>
                <a:lnTo>
                  <a:pt x="957809" y="172666"/>
                </a:lnTo>
                <a:lnTo>
                  <a:pt x="912619" y="182959"/>
                </a:lnTo>
                <a:lnTo>
                  <a:pt x="861278" y="192018"/>
                </a:lnTo>
                <a:lnTo>
                  <a:pt x="804422" y="199717"/>
                </a:lnTo>
                <a:lnTo>
                  <a:pt x="742690" y="205927"/>
                </a:lnTo>
                <a:lnTo>
                  <a:pt x="676717" y="210521"/>
                </a:lnTo>
                <a:lnTo>
                  <a:pt x="607142" y="213371"/>
                </a:lnTo>
                <a:lnTo>
                  <a:pt x="534599" y="214349"/>
                </a:lnTo>
                <a:lnTo>
                  <a:pt x="462057" y="213371"/>
                </a:lnTo>
                <a:lnTo>
                  <a:pt x="392482" y="210521"/>
                </a:lnTo>
                <a:lnTo>
                  <a:pt x="326509" y="205927"/>
                </a:lnTo>
                <a:lnTo>
                  <a:pt x="264777" y="199717"/>
                </a:lnTo>
                <a:lnTo>
                  <a:pt x="207921" y="192018"/>
                </a:lnTo>
                <a:lnTo>
                  <a:pt x="156580" y="182959"/>
                </a:lnTo>
                <a:lnTo>
                  <a:pt x="111390" y="172666"/>
                </a:lnTo>
                <a:lnTo>
                  <a:pt x="72988" y="161268"/>
                </a:lnTo>
                <a:lnTo>
                  <a:pt x="19096" y="135666"/>
                </a:lnTo>
                <a:lnTo>
                  <a:pt x="0" y="107174"/>
                </a:lnTo>
                <a:lnTo>
                  <a:pt x="42011" y="65457"/>
                </a:lnTo>
                <a:lnTo>
                  <a:pt x="111390" y="41683"/>
                </a:lnTo>
                <a:lnTo>
                  <a:pt x="156580" y="31390"/>
                </a:lnTo>
                <a:lnTo>
                  <a:pt x="207921" y="22331"/>
                </a:lnTo>
                <a:lnTo>
                  <a:pt x="264777" y="14632"/>
                </a:lnTo>
                <a:lnTo>
                  <a:pt x="326509" y="8422"/>
                </a:lnTo>
                <a:lnTo>
                  <a:pt x="392482" y="3828"/>
                </a:lnTo>
                <a:lnTo>
                  <a:pt x="462057" y="978"/>
                </a:lnTo>
                <a:lnTo>
                  <a:pt x="534599" y="0"/>
                </a:lnTo>
                <a:lnTo>
                  <a:pt x="607142" y="978"/>
                </a:lnTo>
                <a:lnTo>
                  <a:pt x="676717" y="3828"/>
                </a:lnTo>
                <a:lnTo>
                  <a:pt x="742690" y="8422"/>
                </a:lnTo>
                <a:lnTo>
                  <a:pt x="804422" y="14632"/>
                </a:lnTo>
                <a:lnTo>
                  <a:pt x="861278" y="22331"/>
                </a:lnTo>
                <a:lnTo>
                  <a:pt x="912619" y="31390"/>
                </a:lnTo>
                <a:lnTo>
                  <a:pt x="957809" y="41683"/>
                </a:lnTo>
                <a:lnTo>
                  <a:pt x="996211" y="53081"/>
                </a:lnTo>
                <a:lnTo>
                  <a:pt x="1050103" y="78683"/>
                </a:lnTo>
                <a:lnTo>
                  <a:pt x="1069199" y="107174"/>
                </a:lnTo>
                <a:lnTo>
                  <a:pt x="1069199" y="750224"/>
                </a:lnTo>
                <a:lnTo>
                  <a:pt x="1027188" y="791942"/>
                </a:lnTo>
                <a:lnTo>
                  <a:pt x="957809" y="815716"/>
                </a:lnTo>
                <a:lnTo>
                  <a:pt x="912619" y="826009"/>
                </a:lnTo>
                <a:lnTo>
                  <a:pt x="861278" y="835068"/>
                </a:lnTo>
                <a:lnTo>
                  <a:pt x="804422" y="842767"/>
                </a:lnTo>
                <a:lnTo>
                  <a:pt x="742690" y="848977"/>
                </a:lnTo>
                <a:lnTo>
                  <a:pt x="676717" y="853571"/>
                </a:lnTo>
                <a:lnTo>
                  <a:pt x="607142" y="856421"/>
                </a:lnTo>
                <a:lnTo>
                  <a:pt x="534599" y="857399"/>
                </a:lnTo>
                <a:lnTo>
                  <a:pt x="462057" y="856421"/>
                </a:lnTo>
                <a:lnTo>
                  <a:pt x="392482" y="853571"/>
                </a:lnTo>
                <a:lnTo>
                  <a:pt x="326509" y="848977"/>
                </a:lnTo>
                <a:lnTo>
                  <a:pt x="264777" y="842767"/>
                </a:lnTo>
                <a:lnTo>
                  <a:pt x="207921" y="835068"/>
                </a:lnTo>
                <a:lnTo>
                  <a:pt x="156580" y="826009"/>
                </a:lnTo>
                <a:lnTo>
                  <a:pt x="111390" y="815716"/>
                </a:lnTo>
                <a:lnTo>
                  <a:pt x="72988" y="804318"/>
                </a:lnTo>
                <a:lnTo>
                  <a:pt x="19096" y="778716"/>
                </a:lnTo>
                <a:lnTo>
                  <a:pt x="0" y="750224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4124" y="295432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987" y="2892839"/>
            <a:ext cx="158251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6199" y="1676287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0175" y="1428439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3350" y="1649514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60"/>
                </a:moveTo>
                <a:lnTo>
                  <a:pt x="1486145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1220" y="1569319"/>
            <a:ext cx="164241" cy="135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96442" y="2328072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66" y="277949"/>
                </a:lnTo>
                <a:lnTo>
                  <a:pt x="1112033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42" y="2328072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66" y="277949"/>
                </a:lnTo>
                <a:lnTo>
                  <a:pt x="1112033" y="974550"/>
                </a:lnTo>
                <a:lnTo>
                  <a:pt x="299" y="1252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0475" y="2934974"/>
            <a:ext cx="1588135" cy="0"/>
          </a:xfrm>
          <a:custGeom>
            <a:avLst/>
            <a:gdLst/>
            <a:ahLst/>
            <a:cxnLst/>
            <a:rect l="l" t="t" r="r" b="b"/>
            <a:pathLst>
              <a:path w="1588135">
                <a:moveTo>
                  <a:pt x="0" y="0"/>
                </a:moveTo>
                <a:lnTo>
                  <a:pt x="15880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4237" y="2873489"/>
            <a:ext cx="158251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76129" y="2090490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65550" y="1562374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77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79009" y="2110114"/>
            <a:ext cx="164495" cy="12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20374" y="2726481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3"/>
                </a:moveTo>
                <a:lnTo>
                  <a:pt x="3416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37602" y="2666095"/>
            <a:ext cx="165359" cy="120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082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21" name="object 21"/>
          <p:cNvSpPr/>
          <p:nvPr/>
        </p:nvSpPr>
        <p:spPr>
          <a:xfrm>
            <a:off x="2543349" y="2152783"/>
            <a:ext cx="1201499" cy="1666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52670" y="3817827"/>
            <a:ext cx="90487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Nikita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8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CC-BY</a:t>
            </a:r>
            <a:r>
              <a:rPr sz="600" u="sng" spc="-80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55" y="4213163"/>
            <a:ext cx="310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hlinkClick r:id="rId10"/>
              </a:rPr>
              <a:t>https://nittaku.tistory.com/272</a:t>
            </a:r>
            <a:endParaRPr lang="ko-KR" altLang="en-US"/>
          </a:p>
        </p:txBody>
      </p:sp>
      <p:sp>
        <p:nvSpPr>
          <p:cNvPr id="31" name="날짜 개체 틀 3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CA8A1DC-FC07-42EB-A8E5-3962E1E0B34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53</a:t>
            </a:fld>
            <a:endParaRPr lang="en-US" altLang="ko-KR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082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71124" y="2613449"/>
            <a:ext cx="1069340" cy="750570"/>
          </a:xfrm>
          <a:custGeom>
            <a:avLst/>
            <a:gdLst/>
            <a:ahLst/>
            <a:cxnLst/>
            <a:rect l="l" t="t" r="r" b="b"/>
            <a:pathLst>
              <a:path w="1069340" h="750570">
                <a:moveTo>
                  <a:pt x="534599" y="750224"/>
                </a:moveTo>
                <a:lnTo>
                  <a:pt x="462057" y="749246"/>
                </a:lnTo>
                <a:lnTo>
                  <a:pt x="392482" y="746396"/>
                </a:lnTo>
                <a:lnTo>
                  <a:pt x="326509" y="741802"/>
                </a:lnTo>
                <a:lnTo>
                  <a:pt x="264777" y="735592"/>
                </a:lnTo>
                <a:lnTo>
                  <a:pt x="207921" y="727893"/>
                </a:lnTo>
                <a:lnTo>
                  <a:pt x="156580" y="718834"/>
                </a:lnTo>
                <a:lnTo>
                  <a:pt x="111390" y="708541"/>
                </a:lnTo>
                <a:lnTo>
                  <a:pt x="72988" y="697143"/>
                </a:lnTo>
                <a:lnTo>
                  <a:pt x="19096" y="671541"/>
                </a:lnTo>
                <a:lnTo>
                  <a:pt x="0" y="643049"/>
                </a:lnTo>
                <a:lnTo>
                  <a:pt x="0" y="0"/>
                </a:lnTo>
                <a:lnTo>
                  <a:pt x="4880" y="14543"/>
                </a:lnTo>
                <a:lnTo>
                  <a:pt x="19096" y="28491"/>
                </a:lnTo>
                <a:lnTo>
                  <a:pt x="72988" y="54093"/>
                </a:lnTo>
                <a:lnTo>
                  <a:pt x="111390" y="65491"/>
                </a:lnTo>
                <a:lnTo>
                  <a:pt x="156580" y="75784"/>
                </a:lnTo>
                <a:lnTo>
                  <a:pt x="207921" y="84843"/>
                </a:lnTo>
                <a:lnTo>
                  <a:pt x="264777" y="92542"/>
                </a:lnTo>
                <a:lnTo>
                  <a:pt x="326509" y="98752"/>
                </a:lnTo>
                <a:lnTo>
                  <a:pt x="392482" y="103346"/>
                </a:lnTo>
                <a:lnTo>
                  <a:pt x="462057" y="106196"/>
                </a:lnTo>
                <a:lnTo>
                  <a:pt x="534599" y="107174"/>
                </a:lnTo>
                <a:lnTo>
                  <a:pt x="1069199" y="107174"/>
                </a:lnTo>
                <a:lnTo>
                  <a:pt x="1069199" y="643049"/>
                </a:lnTo>
                <a:lnTo>
                  <a:pt x="1027188" y="684767"/>
                </a:lnTo>
                <a:lnTo>
                  <a:pt x="957809" y="708541"/>
                </a:lnTo>
                <a:lnTo>
                  <a:pt x="912619" y="718834"/>
                </a:lnTo>
                <a:lnTo>
                  <a:pt x="861278" y="727893"/>
                </a:lnTo>
                <a:lnTo>
                  <a:pt x="804422" y="735592"/>
                </a:lnTo>
                <a:lnTo>
                  <a:pt x="742690" y="741802"/>
                </a:lnTo>
                <a:lnTo>
                  <a:pt x="676717" y="746396"/>
                </a:lnTo>
                <a:lnTo>
                  <a:pt x="607142" y="749246"/>
                </a:lnTo>
                <a:lnTo>
                  <a:pt x="534599" y="750224"/>
                </a:lnTo>
                <a:close/>
              </a:path>
              <a:path w="1069340" h="750570">
                <a:moveTo>
                  <a:pt x="1069199" y="107174"/>
                </a:moveTo>
                <a:lnTo>
                  <a:pt x="534599" y="107174"/>
                </a:lnTo>
                <a:lnTo>
                  <a:pt x="607142" y="106196"/>
                </a:lnTo>
                <a:lnTo>
                  <a:pt x="676717" y="103346"/>
                </a:lnTo>
                <a:lnTo>
                  <a:pt x="742690" y="98752"/>
                </a:lnTo>
                <a:lnTo>
                  <a:pt x="804422" y="92542"/>
                </a:lnTo>
                <a:lnTo>
                  <a:pt x="861278" y="84843"/>
                </a:lnTo>
                <a:lnTo>
                  <a:pt x="912619" y="75784"/>
                </a:lnTo>
                <a:lnTo>
                  <a:pt x="957809" y="65491"/>
                </a:lnTo>
                <a:lnTo>
                  <a:pt x="996211" y="54093"/>
                </a:lnTo>
                <a:lnTo>
                  <a:pt x="1050103" y="28491"/>
                </a:lnTo>
                <a:lnTo>
                  <a:pt x="1069199" y="0"/>
                </a:lnTo>
                <a:lnTo>
                  <a:pt x="1069199" y="1071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124" y="2506274"/>
            <a:ext cx="1069340" cy="214629"/>
          </a:xfrm>
          <a:custGeom>
            <a:avLst/>
            <a:gdLst/>
            <a:ahLst/>
            <a:cxnLst/>
            <a:rect l="l" t="t" r="r" b="b"/>
            <a:pathLst>
              <a:path w="1069340" h="214630">
                <a:moveTo>
                  <a:pt x="534599" y="214349"/>
                </a:moveTo>
                <a:lnTo>
                  <a:pt x="462057" y="213371"/>
                </a:lnTo>
                <a:lnTo>
                  <a:pt x="392482" y="210521"/>
                </a:lnTo>
                <a:lnTo>
                  <a:pt x="326509" y="205927"/>
                </a:lnTo>
                <a:lnTo>
                  <a:pt x="264777" y="199717"/>
                </a:lnTo>
                <a:lnTo>
                  <a:pt x="207921" y="192018"/>
                </a:lnTo>
                <a:lnTo>
                  <a:pt x="156580" y="182959"/>
                </a:lnTo>
                <a:lnTo>
                  <a:pt x="111390" y="172666"/>
                </a:lnTo>
                <a:lnTo>
                  <a:pt x="72988" y="161268"/>
                </a:lnTo>
                <a:lnTo>
                  <a:pt x="19096" y="135666"/>
                </a:lnTo>
                <a:lnTo>
                  <a:pt x="0" y="107174"/>
                </a:lnTo>
                <a:lnTo>
                  <a:pt x="4880" y="92631"/>
                </a:lnTo>
                <a:lnTo>
                  <a:pt x="42011" y="65457"/>
                </a:lnTo>
                <a:lnTo>
                  <a:pt x="111390" y="41683"/>
                </a:lnTo>
                <a:lnTo>
                  <a:pt x="156580" y="31390"/>
                </a:lnTo>
                <a:lnTo>
                  <a:pt x="207921" y="22331"/>
                </a:lnTo>
                <a:lnTo>
                  <a:pt x="264777" y="14632"/>
                </a:lnTo>
                <a:lnTo>
                  <a:pt x="326509" y="8422"/>
                </a:lnTo>
                <a:lnTo>
                  <a:pt x="392482" y="3828"/>
                </a:lnTo>
                <a:lnTo>
                  <a:pt x="462057" y="978"/>
                </a:lnTo>
                <a:lnTo>
                  <a:pt x="534599" y="0"/>
                </a:lnTo>
                <a:lnTo>
                  <a:pt x="607142" y="978"/>
                </a:lnTo>
                <a:lnTo>
                  <a:pt x="676717" y="3828"/>
                </a:lnTo>
                <a:lnTo>
                  <a:pt x="742690" y="8422"/>
                </a:lnTo>
                <a:lnTo>
                  <a:pt x="804422" y="14632"/>
                </a:lnTo>
                <a:lnTo>
                  <a:pt x="861278" y="22331"/>
                </a:lnTo>
                <a:lnTo>
                  <a:pt x="912619" y="31390"/>
                </a:lnTo>
                <a:lnTo>
                  <a:pt x="957809" y="41683"/>
                </a:lnTo>
                <a:lnTo>
                  <a:pt x="996211" y="53081"/>
                </a:lnTo>
                <a:lnTo>
                  <a:pt x="1050103" y="78683"/>
                </a:lnTo>
                <a:lnTo>
                  <a:pt x="1069199" y="107174"/>
                </a:lnTo>
                <a:lnTo>
                  <a:pt x="1064319" y="121718"/>
                </a:lnTo>
                <a:lnTo>
                  <a:pt x="1027188" y="148892"/>
                </a:lnTo>
                <a:lnTo>
                  <a:pt x="957809" y="172666"/>
                </a:lnTo>
                <a:lnTo>
                  <a:pt x="912619" y="182959"/>
                </a:lnTo>
                <a:lnTo>
                  <a:pt x="861278" y="192018"/>
                </a:lnTo>
                <a:lnTo>
                  <a:pt x="804422" y="199717"/>
                </a:lnTo>
                <a:lnTo>
                  <a:pt x="742690" y="205927"/>
                </a:lnTo>
                <a:lnTo>
                  <a:pt x="676717" y="210521"/>
                </a:lnTo>
                <a:lnTo>
                  <a:pt x="607142" y="213371"/>
                </a:lnTo>
                <a:lnTo>
                  <a:pt x="534599" y="21434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125" y="2506274"/>
            <a:ext cx="1069340" cy="857885"/>
          </a:xfrm>
          <a:custGeom>
            <a:avLst/>
            <a:gdLst/>
            <a:ahLst/>
            <a:cxnLst/>
            <a:rect l="l" t="t" r="r" b="b"/>
            <a:pathLst>
              <a:path w="1069340" h="857885">
                <a:moveTo>
                  <a:pt x="1069199" y="107174"/>
                </a:moveTo>
                <a:lnTo>
                  <a:pt x="1064319" y="121718"/>
                </a:lnTo>
                <a:lnTo>
                  <a:pt x="1050103" y="135666"/>
                </a:lnTo>
                <a:lnTo>
                  <a:pt x="996211" y="161268"/>
                </a:lnTo>
                <a:lnTo>
                  <a:pt x="957809" y="172666"/>
                </a:lnTo>
                <a:lnTo>
                  <a:pt x="912619" y="182959"/>
                </a:lnTo>
                <a:lnTo>
                  <a:pt x="861278" y="192018"/>
                </a:lnTo>
                <a:lnTo>
                  <a:pt x="804422" y="199717"/>
                </a:lnTo>
                <a:lnTo>
                  <a:pt x="742690" y="205927"/>
                </a:lnTo>
                <a:lnTo>
                  <a:pt x="676717" y="210521"/>
                </a:lnTo>
                <a:lnTo>
                  <a:pt x="607142" y="213371"/>
                </a:lnTo>
                <a:lnTo>
                  <a:pt x="534599" y="214349"/>
                </a:lnTo>
                <a:lnTo>
                  <a:pt x="462057" y="213371"/>
                </a:lnTo>
                <a:lnTo>
                  <a:pt x="392482" y="210521"/>
                </a:lnTo>
                <a:lnTo>
                  <a:pt x="326509" y="205927"/>
                </a:lnTo>
                <a:lnTo>
                  <a:pt x="264777" y="199717"/>
                </a:lnTo>
                <a:lnTo>
                  <a:pt x="207921" y="192018"/>
                </a:lnTo>
                <a:lnTo>
                  <a:pt x="156580" y="182959"/>
                </a:lnTo>
                <a:lnTo>
                  <a:pt x="111390" y="172666"/>
                </a:lnTo>
                <a:lnTo>
                  <a:pt x="72988" y="161268"/>
                </a:lnTo>
                <a:lnTo>
                  <a:pt x="19096" y="135666"/>
                </a:lnTo>
                <a:lnTo>
                  <a:pt x="0" y="107174"/>
                </a:lnTo>
                <a:lnTo>
                  <a:pt x="42011" y="65457"/>
                </a:lnTo>
                <a:lnTo>
                  <a:pt x="111390" y="41683"/>
                </a:lnTo>
                <a:lnTo>
                  <a:pt x="156580" y="31390"/>
                </a:lnTo>
                <a:lnTo>
                  <a:pt x="207921" y="22331"/>
                </a:lnTo>
                <a:lnTo>
                  <a:pt x="264777" y="14632"/>
                </a:lnTo>
                <a:lnTo>
                  <a:pt x="326509" y="8422"/>
                </a:lnTo>
                <a:lnTo>
                  <a:pt x="392482" y="3828"/>
                </a:lnTo>
                <a:lnTo>
                  <a:pt x="462057" y="978"/>
                </a:lnTo>
                <a:lnTo>
                  <a:pt x="534599" y="0"/>
                </a:lnTo>
                <a:lnTo>
                  <a:pt x="607142" y="978"/>
                </a:lnTo>
                <a:lnTo>
                  <a:pt x="676717" y="3828"/>
                </a:lnTo>
                <a:lnTo>
                  <a:pt x="742690" y="8422"/>
                </a:lnTo>
                <a:lnTo>
                  <a:pt x="804422" y="14632"/>
                </a:lnTo>
                <a:lnTo>
                  <a:pt x="861278" y="22331"/>
                </a:lnTo>
                <a:lnTo>
                  <a:pt x="912619" y="31390"/>
                </a:lnTo>
                <a:lnTo>
                  <a:pt x="957809" y="41683"/>
                </a:lnTo>
                <a:lnTo>
                  <a:pt x="996211" y="53081"/>
                </a:lnTo>
                <a:lnTo>
                  <a:pt x="1050103" y="78683"/>
                </a:lnTo>
                <a:lnTo>
                  <a:pt x="1069199" y="107174"/>
                </a:lnTo>
                <a:lnTo>
                  <a:pt x="1069199" y="750224"/>
                </a:lnTo>
                <a:lnTo>
                  <a:pt x="1027188" y="791942"/>
                </a:lnTo>
                <a:lnTo>
                  <a:pt x="957809" y="815716"/>
                </a:lnTo>
                <a:lnTo>
                  <a:pt x="912619" y="826009"/>
                </a:lnTo>
                <a:lnTo>
                  <a:pt x="861278" y="835068"/>
                </a:lnTo>
                <a:lnTo>
                  <a:pt x="804422" y="842767"/>
                </a:lnTo>
                <a:lnTo>
                  <a:pt x="742690" y="848977"/>
                </a:lnTo>
                <a:lnTo>
                  <a:pt x="676717" y="853571"/>
                </a:lnTo>
                <a:lnTo>
                  <a:pt x="607142" y="856421"/>
                </a:lnTo>
                <a:lnTo>
                  <a:pt x="534599" y="857399"/>
                </a:lnTo>
                <a:lnTo>
                  <a:pt x="462057" y="856421"/>
                </a:lnTo>
                <a:lnTo>
                  <a:pt x="392482" y="853571"/>
                </a:lnTo>
                <a:lnTo>
                  <a:pt x="326509" y="848977"/>
                </a:lnTo>
                <a:lnTo>
                  <a:pt x="264777" y="842767"/>
                </a:lnTo>
                <a:lnTo>
                  <a:pt x="207921" y="835068"/>
                </a:lnTo>
                <a:lnTo>
                  <a:pt x="156580" y="826009"/>
                </a:lnTo>
                <a:lnTo>
                  <a:pt x="111390" y="815716"/>
                </a:lnTo>
                <a:lnTo>
                  <a:pt x="72988" y="804318"/>
                </a:lnTo>
                <a:lnTo>
                  <a:pt x="19096" y="778716"/>
                </a:lnTo>
                <a:lnTo>
                  <a:pt x="0" y="750224"/>
                </a:lnTo>
                <a:lnTo>
                  <a:pt x="0" y="1071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4124" y="295432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1987" y="2892839"/>
            <a:ext cx="158251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6199" y="1676287"/>
            <a:ext cx="9544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 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label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0175" y="1428439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“cat”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350" y="1649514"/>
            <a:ext cx="1486535" cy="877569"/>
          </a:xfrm>
          <a:custGeom>
            <a:avLst/>
            <a:gdLst/>
            <a:ahLst/>
            <a:cxnLst/>
            <a:rect l="l" t="t" r="r" b="b"/>
            <a:pathLst>
              <a:path w="1486535" h="877569">
                <a:moveTo>
                  <a:pt x="0" y="877060"/>
                </a:moveTo>
                <a:lnTo>
                  <a:pt x="1486145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1220" y="1569319"/>
            <a:ext cx="164241" cy="135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6442" y="2328072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299" y="1252500"/>
                </a:moveTo>
                <a:lnTo>
                  <a:pt x="0" y="0"/>
                </a:lnTo>
                <a:lnTo>
                  <a:pt x="1111866" y="277949"/>
                </a:lnTo>
                <a:lnTo>
                  <a:pt x="1112033" y="974550"/>
                </a:lnTo>
                <a:lnTo>
                  <a:pt x="299" y="12525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442" y="2328072"/>
            <a:ext cx="1112520" cy="1252855"/>
          </a:xfrm>
          <a:custGeom>
            <a:avLst/>
            <a:gdLst/>
            <a:ahLst/>
            <a:cxnLst/>
            <a:rect l="l" t="t" r="r" b="b"/>
            <a:pathLst>
              <a:path w="1112520" h="1252854">
                <a:moveTo>
                  <a:pt x="0" y="0"/>
                </a:moveTo>
                <a:lnTo>
                  <a:pt x="1111866" y="277949"/>
                </a:lnTo>
                <a:lnTo>
                  <a:pt x="1112033" y="974550"/>
                </a:lnTo>
                <a:lnTo>
                  <a:pt x="299" y="1252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3300" y="2934974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5">
                <a:moveTo>
                  <a:pt x="0" y="0"/>
                </a:moveTo>
                <a:lnTo>
                  <a:pt x="3151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4162" y="2873489"/>
            <a:ext cx="158251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76129" y="2090490"/>
            <a:ext cx="2931160" cy="106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722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Compute  loss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5550" y="1562374"/>
            <a:ext cx="3435985" cy="608965"/>
          </a:xfrm>
          <a:custGeom>
            <a:avLst/>
            <a:gdLst/>
            <a:ahLst/>
            <a:cxnLst/>
            <a:rect l="l" t="t" r="r" b="b"/>
            <a:pathLst>
              <a:path w="3435984" h="608964">
                <a:moveTo>
                  <a:pt x="0" y="0"/>
                </a:moveTo>
                <a:lnTo>
                  <a:pt x="3435977" y="60850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79009" y="2110114"/>
            <a:ext cx="164495" cy="12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0374" y="2726481"/>
            <a:ext cx="342265" cy="75565"/>
          </a:xfrm>
          <a:custGeom>
            <a:avLst/>
            <a:gdLst/>
            <a:ahLst/>
            <a:cxnLst/>
            <a:rect l="l" t="t" r="r" b="b"/>
            <a:pathLst>
              <a:path w="342265" h="75564">
                <a:moveTo>
                  <a:pt x="0" y="75093"/>
                </a:moveTo>
                <a:lnTo>
                  <a:pt x="341647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602" y="2666095"/>
            <a:ext cx="165359" cy="120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99849" y="3675793"/>
            <a:ext cx="1044575" cy="238125"/>
          </a:xfrm>
          <a:custGeom>
            <a:avLst/>
            <a:gdLst/>
            <a:ahLst/>
            <a:cxnLst/>
            <a:rect l="l" t="t" r="r" b="b"/>
            <a:pathLst>
              <a:path w="1044575" h="238125">
                <a:moveTo>
                  <a:pt x="0" y="0"/>
                </a:moveTo>
                <a:lnTo>
                  <a:pt x="16845" y="50677"/>
                </a:lnTo>
                <a:lnTo>
                  <a:pt x="64012" y="99266"/>
                </a:lnTo>
                <a:lnTo>
                  <a:pt x="97387" y="122128"/>
                </a:lnTo>
                <a:lnTo>
                  <a:pt x="136448" y="143688"/>
                </a:lnTo>
                <a:lnTo>
                  <a:pt x="180562" y="163687"/>
                </a:lnTo>
                <a:lnTo>
                  <a:pt x="229098" y="181864"/>
                </a:lnTo>
                <a:lnTo>
                  <a:pt x="281424" y="197961"/>
                </a:lnTo>
                <a:lnTo>
                  <a:pt x="336909" y="211716"/>
                </a:lnTo>
                <a:lnTo>
                  <a:pt x="394921" y="222871"/>
                </a:lnTo>
                <a:lnTo>
                  <a:pt x="454827" y="231165"/>
                </a:lnTo>
                <a:lnTo>
                  <a:pt x="515998" y="236338"/>
                </a:lnTo>
                <a:lnTo>
                  <a:pt x="577799" y="238131"/>
                </a:lnTo>
                <a:lnTo>
                  <a:pt x="631898" y="236780"/>
                </a:lnTo>
                <a:lnTo>
                  <a:pt x="685573" y="232817"/>
                </a:lnTo>
                <a:lnTo>
                  <a:pt x="738401" y="226415"/>
                </a:lnTo>
                <a:lnTo>
                  <a:pt x="789960" y="217749"/>
                </a:lnTo>
                <a:lnTo>
                  <a:pt x="839827" y="206994"/>
                </a:lnTo>
                <a:lnTo>
                  <a:pt x="887577" y="194322"/>
                </a:lnTo>
                <a:lnTo>
                  <a:pt x="932788" y="179910"/>
                </a:lnTo>
                <a:lnTo>
                  <a:pt x="975037" y="163930"/>
                </a:lnTo>
                <a:lnTo>
                  <a:pt x="1013900" y="146558"/>
                </a:lnTo>
                <a:lnTo>
                  <a:pt x="1040571" y="132720"/>
                </a:lnTo>
                <a:lnTo>
                  <a:pt x="1044030" y="13078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3755" y="3693824"/>
            <a:ext cx="148798" cy="157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55849" y="4176688"/>
            <a:ext cx="1362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Transform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04175" y="2300993"/>
            <a:ext cx="991349" cy="137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9729" y="2301000"/>
            <a:ext cx="991349" cy="1374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날짜 개체 틀 3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5EE9623-5363-46E5-A1A1-EC7D0DD5F6E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34" name="바닥글 개체 틀 3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54</a:t>
            </a:fld>
            <a:endParaRPr lang="en-US" altLang="ko-K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08425" cy="1038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3000" spc="-5" dirty="0"/>
              <a:t>Horizontal</a:t>
            </a:r>
            <a:r>
              <a:rPr sz="3000" spc="-15" dirty="0"/>
              <a:t> </a:t>
            </a:r>
            <a:r>
              <a:rPr sz="3000" spc="-5" dirty="0"/>
              <a:t>Flips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75400" y="1437012"/>
            <a:ext cx="2076063" cy="2879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5711" y="1520113"/>
            <a:ext cx="2076063" cy="2879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0737" y="2919675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>
                <a:moveTo>
                  <a:pt x="0" y="0"/>
                </a:moveTo>
                <a:lnTo>
                  <a:pt x="518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4700" y="2858189"/>
            <a:ext cx="158251" cy="12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2B8443BF-01BC-48B6-93A4-B2543B9AA73E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55</a:t>
            </a:fld>
            <a:endParaRPr lang="en-US" altLang="ko-K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75" y="679425"/>
            <a:ext cx="1699725" cy="260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48775" y="789424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9" y="0"/>
                </a:lnTo>
                <a:lnTo>
                  <a:pt x="1509299" y="1693799"/>
                </a:lnTo>
                <a:lnTo>
                  <a:pt x="0" y="1693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727" y="679436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9" y="0"/>
                </a:lnTo>
                <a:lnTo>
                  <a:pt x="1509299" y="1693800"/>
                </a:lnTo>
                <a:lnTo>
                  <a:pt x="0" y="16938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4975" y="848801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9" y="0"/>
                </a:lnTo>
                <a:lnTo>
                  <a:pt x="1509299" y="1693799"/>
                </a:lnTo>
                <a:lnTo>
                  <a:pt x="0" y="1693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72575" y="772601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80">
                <a:moveTo>
                  <a:pt x="0" y="0"/>
                </a:moveTo>
                <a:lnTo>
                  <a:pt x="1509299" y="0"/>
                </a:lnTo>
                <a:lnTo>
                  <a:pt x="1509299" y="1693799"/>
                </a:lnTo>
                <a:lnTo>
                  <a:pt x="0" y="1693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967" y="1593079"/>
            <a:ext cx="1509395" cy="1694180"/>
          </a:xfrm>
          <a:custGeom>
            <a:avLst/>
            <a:gdLst/>
            <a:ahLst/>
            <a:cxnLst/>
            <a:rect l="l" t="t" r="r" b="b"/>
            <a:pathLst>
              <a:path w="1509395" h="1694179">
                <a:moveTo>
                  <a:pt x="0" y="0"/>
                </a:moveTo>
                <a:lnTo>
                  <a:pt x="1509299" y="0"/>
                </a:lnTo>
                <a:lnTo>
                  <a:pt x="1509299" y="1693800"/>
                </a:lnTo>
                <a:lnTo>
                  <a:pt x="0" y="16938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2720" y="1661550"/>
            <a:ext cx="1328420" cy="1490980"/>
          </a:xfrm>
          <a:custGeom>
            <a:avLst/>
            <a:gdLst/>
            <a:ahLst/>
            <a:cxnLst/>
            <a:rect l="l" t="t" r="r" b="b"/>
            <a:pathLst>
              <a:path w="1328420" h="1490980">
                <a:moveTo>
                  <a:pt x="0" y="0"/>
                </a:moveTo>
                <a:lnTo>
                  <a:pt x="1328399" y="0"/>
                </a:lnTo>
                <a:lnTo>
                  <a:pt x="1328399" y="1490699"/>
                </a:lnTo>
                <a:lnTo>
                  <a:pt x="0" y="1490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3574" y="557131"/>
            <a:ext cx="5718175" cy="23247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A8EDF0E-B5DE-4FB6-ADEA-A36077B33C1A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56</a:t>
            </a:fld>
            <a:endParaRPr lang="en-US" altLang="ko-K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2575" y="679425"/>
            <a:ext cx="1699725" cy="260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837512" y="674089"/>
          <a:ext cx="1704338" cy="2594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39"/>
                <a:gridCol w="104139"/>
                <a:gridCol w="1287780"/>
                <a:gridCol w="104140"/>
                <a:gridCol w="104140"/>
              </a:tblGrid>
              <a:tr h="64833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959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06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648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9593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574" y="557131"/>
            <a:ext cx="8065770" cy="396303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crops </a:t>
            </a:r>
            <a:r>
              <a:rPr sz="3000" spc="-5" dirty="0">
                <a:latin typeface="Arial"/>
                <a:cs typeface="Arial"/>
              </a:rPr>
              <a:t>and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scales</a:t>
            </a:r>
            <a:endParaRPr sz="3000">
              <a:latin typeface="Arial"/>
              <a:cs typeface="Arial"/>
            </a:endParaRPr>
          </a:p>
          <a:p>
            <a:pPr marL="303530">
              <a:lnSpc>
                <a:spcPts val="2875"/>
              </a:lnSpc>
              <a:spcBef>
                <a:spcPts val="905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sample random crops 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Pick </a:t>
            </a:r>
            <a:r>
              <a:rPr sz="2000" dirty="0">
                <a:latin typeface="Arial"/>
                <a:cs typeface="Arial"/>
              </a:rPr>
              <a:t>random L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range </a:t>
            </a:r>
            <a:r>
              <a:rPr sz="2000" spc="-5" dirty="0">
                <a:latin typeface="Arial"/>
                <a:cs typeface="Arial"/>
              </a:rPr>
              <a:t>[256,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480]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Resize training image, </a:t>
            </a:r>
            <a:r>
              <a:rPr sz="2000" dirty="0">
                <a:latin typeface="Arial"/>
                <a:cs typeface="Arial"/>
              </a:rPr>
              <a:t>short side =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  <a:p>
            <a:pPr marL="760730" indent="-440690">
              <a:lnSpc>
                <a:spcPct val="100000"/>
              </a:lnSpc>
              <a:buAutoNum type="arabicPeriod"/>
              <a:tabLst>
                <a:tab pos="760730" algn="l"/>
                <a:tab pos="761365" algn="l"/>
              </a:tabLst>
            </a:pPr>
            <a:r>
              <a:rPr sz="2000" spc="-5" dirty="0">
                <a:latin typeface="Arial"/>
                <a:cs typeface="Arial"/>
              </a:rPr>
              <a:t>Sample </a:t>
            </a:r>
            <a:r>
              <a:rPr sz="2000" dirty="0">
                <a:latin typeface="Arial"/>
                <a:cs typeface="Arial"/>
              </a:rPr>
              <a:t>random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patch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303530">
              <a:lnSpc>
                <a:spcPts val="287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average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crops</a:t>
            </a:r>
            <a:endParaRPr sz="2400">
              <a:latin typeface="Arial"/>
              <a:cs typeface="Arial"/>
            </a:endParaRPr>
          </a:p>
          <a:p>
            <a:pPr marL="303530">
              <a:lnSpc>
                <a:spcPts val="2395"/>
              </a:lnSpc>
            </a:pPr>
            <a:r>
              <a:rPr sz="2000" spc="-5" dirty="0">
                <a:latin typeface="Arial"/>
                <a:cs typeface="Arial"/>
              </a:rPr>
              <a:t>ResNet: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  <a:tab pos="3793490" algn="l"/>
              </a:tabLst>
            </a:pPr>
            <a:r>
              <a:rPr sz="2000" spc="-5" dirty="0">
                <a:latin typeface="Arial"/>
                <a:cs typeface="Arial"/>
              </a:rPr>
              <a:t>1.	Resize image at</a:t>
            </a:r>
            <a:r>
              <a:rPr sz="2000" dirty="0">
                <a:latin typeface="Arial"/>
                <a:cs typeface="Arial"/>
              </a:rPr>
              <a:t> 5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scales:	</a:t>
            </a:r>
            <a:r>
              <a:rPr sz="2000" spc="-5" dirty="0">
                <a:latin typeface="Arial"/>
                <a:cs typeface="Arial"/>
              </a:rPr>
              <a:t>{224, 256, 384, 480,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640}</a:t>
            </a:r>
            <a:endParaRPr sz="200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tabLst>
                <a:tab pos="760730" algn="l"/>
              </a:tabLst>
            </a:pPr>
            <a:r>
              <a:rPr sz="2000" spc="-5" dirty="0">
                <a:latin typeface="Arial"/>
                <a:cs typeface="Arial"/>
              </a:rPr>
              <a:t>2.	For each </a:t>
            </a:r>
            <a:r>
              <a:rPr sz="2000" dirty="0">
                <a:latin typeface="Arial"/>
                <a:cs typeface="Arial"/>
              </a:rPr>
              <a:t>size, </a:t>
            </a:r>
            <a:r>
              <a:rPr sz="2000" spc="-5" dirty="0">
                <a:latin typeface="Arial"/>
                <a:cs typeface="Arial"/>
              </a:rPr>
              <a:t>use 10 224 </a:t>
            </a:r>
            <a:r>
              <a:rPr sz="2000" dirty="0">
                <a:latin typeface="Arial"/>
                <a:cs typeface="Arial"/>
              </a:rPr>
              <a:t>x </a:t>
            </a:r>
            <a:r>
              <a:rPr sz="2000" spc="-5" dirty="0">
                <a:latin typeface="Arial"/>
                <a:cs typeface="Arial"/>
              </a:rPr>
              <a:t>224 </a:t>
            </a:r>
            <a:r>
              <a:rPr sz="2000" dirty="0">
                <a:latin typeface="Arial"/>
                <a:cs typeface="Arial"/>
              </a:rPr>
              <a:t>crops: 4 corners + </a:t>
            </a:r>
            <a:r>
              <a:rPr sz="2000" spc="-20" dirty="0">
                <a:latin typeface="Arial"/>
                <a:cs typeface="Arial"/>
              </a:rPr>
              <a:t>center, </a:t>
            </a:r>
            <a:r>
              <a:rPr sz="2000" dirty="0">
                <a:latin typeface="Arial"/>
                <a:cs typeface="Arial"/>
              </a:rPr>
              <a:t>+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flips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9A8B471-4FE5-49DF-A305-BC51DBD45D4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57</a:t>
            </a:fld>
            <a:endParaRPr lang="en-US" altLang="ko-K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700" y="2159849"/>
            <a:ext cx="1644394" cy="2280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9" y="3334229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41" y="3272742"/>
            <a:ext cx="158250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50" y="2193999"/>
            <a:ext cx="1644394" cy="2280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64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AC1ACF6-78FB-4B41-ADF1-C87207061FBE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58</a:t>
            </a:fld>
            <a:endParaRPr lang="en-US" altLang="ko-K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45700" y="2159849"/>
            <a:ext cx="1644394" cy="2280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379" y="3334229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3641" y="3272742"/>
            <a:ext cx="158250" cy="12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5650" y="2193999"/>
            <a:ext cx="1644394" cy="2280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574" y="469964"/>
            <a:ext cx="3489960" cy="1477010"/>
          </a:xfrm>
          <a:prstGeom prst="rect">
            <a:avLst/>
          </a:prstGeom>
        </p:spPr>
        <p:txBody>
          <a:bodyPr vert="horz" wrap="square" lIns="0" tIns="243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3000" spc="-5" dirty="0">
                <a:latin typeface="Arial"/>
                <a:cs typeface="Arial"/>
              </a:rPr>
              <a:t>Color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Jitter</a:t>
            </a:r>
            <a:endParaRPr sz="3000">
              <a:latin typeface="Arial"/>
              <a:cs typeface="Arial"/>
            </a:endParaRPr>
          </a:p>
          <a:p>
            <a:pPr marL="836930" marR="5080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latin typeface="Arial"/>
                <a:cs typeface="Arial"/>
              </a:rPr>
              <a:t>Simple: Randomize  </a:t>
            </a:r>
            <a:r>
              <a:rPr sz="2000" dirty="0">
                <a:latin typeface="Arial"/>
                <a:cs typeface="Arial"/>
              </a:rPr>
              <a:t>contrast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brightness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550" y="390583"/>
            <a:ext cx="221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More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Complex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951" y="933508"/>
            <a:ext cx="4065270" cy="29248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95300" marR="132715" indent="-483234">
              <a:lnSpc>
                <a:spcPts val="2850"/>
              </a:lnSpc>
              <a:spcBef>
                <a:spcPts val="220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Apply PCA to all [R, G,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B]  pixels in training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495300" marR="5080" indent="-483234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Sample </a:t>
            </a:r>
            <a:r>
              <a:rPr sz="2400" dirty="0">
                <a:latin typeface="Arial"/>
                <a:cs typeface="Arial"/>
              </a:rPr>
              <a:t>a “color </a:t>
            </a:r>
            <a:r>
              <a:rPr sz="2400" spc="-15" dirty="0">
                <a:latin typeface="Arial"/>
                <a:cs typeface="Arial"/>
              </a:rPr>
              <a:t>offset”  </a:t>
            </a:r>
            <a:r>
              <a:rPr sz="2400" spc="-5" dirty="0">
                <a:latin typeface="Arial"/>
                <a:cs typeface="Arial"/>
              </a:rPr>
              <a:t>along principal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component  </a:t>
            </a:r>
            <a:r>
              <a:rPr sz="2400" spc="-5" dirty="0">
                <a:latin typeface="Arial"/>
                <a:cs typeface="Arial"/>
              </a:rPr>
              <a:t>directions</a:t>
            </a:r>
            <a:endParaRPr sz="2400">
              <a:latin typeface="Arial"/>
              <a:cs typeface="Arial"/>
            </a:endParaRPr>
          </a:p>
          <a:p>
            <a:pPr marL="495300" marR="16510" indent="-483234">
              <a:lnSpc>
                <a:spcPts val="2850"/>
              </a:lnSpc>
              <a:spcBef>
                <a:spcPts val="1425"/>
              </a:spcBef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Add </a:t>
            </a:r>
            <a:r>
              <a:rPr sz="2400" spc="-15" dirty="0">
                <a:latin typeface="Arial"/>
                <a:cs typeface="Arial"/>
              </a:rPr>
              <a:t>offset </a:t>
            </a:r>
            <a:r>
              <a:rPr sz="2400" spc="-5" dirty="0">
                <a:latin typeface="Arial"/>
                <a:cs typeface="Arial"/>
              </a:rPr>
              <a:t>to all pixels of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training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6450" y="4193563"/>
            <a:ext cx="3887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(As seen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i="1" spc="-5" dirty="0">
                <a:latin typeface="Arial"/>
                <a:cs typeface="Arial"/>
              </a:rPr>
              <a:t>[Krizhevsky et al. 2012], </a:t>
            </a:r>
            <a:r>
              <a:rPr sz="1400" spc="-5" dirty="0">
                <a:latin typeface="Arial"/>
                <a:cs typeface="Arial"/>
              </a:rPr>
              <a:t>ResNet,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F5DC9F8-E6C6-4C2B-AF4B-CDF22E9756B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59</a:t>
            </a:fld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032" y="1049496"/>
            <a:ext cx="1471341" cy="29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650" y="974283"/>
            <a:ext cx="84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Inpu</a:t>
            </a:r>
            <a:r>
              <a:rPr sz="2400" b="1" spc="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5225" y="812525"/>
            <a:ext cx="3179667" cy="3492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34100" y="1054530"/>
            <a:ext cx="195198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Per-channel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mean,  shape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4475" y="2062181"/>
            <a:ext cx="168528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Per-channel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var,  </a:t>
            </a:r>
            <a:r>
              <a:rPr sz="1800" dirty="0">
                <a:latin typeface="Arial"/>
                <a:cs typeface="Arial"/>
              </a:rPr>
              <a:t>shape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4100" y="3020406"/>
            <a:ext cx="15468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Normalized </a:t>
            </a:r>
            <a:r>
              <a:rPr sz="1800" dirty="0">
                <a:latin typeface="Arial"/>
                <a:cs typeface="Arial"/>
              </a:rPr>
              <a:t>x,  </a:t>
            </a:r>
            <a:r>
              <a:rPr sz="1800" spc="-5" dirty="0">
                <a:latin typeface="Arial"/>
                <a:cs typeface="Arial"/>
              </a:rPr>
              <a:t>Shape is </a:t>
            </a:r>
            <a:r>
              <a:rPr sz="1800" dirty="0">
                <a:latin typeface="Arial"/>
                <a:cs typeface="Arial"/>
              </a:rPr>
              <a:t>N x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4275" y="135509"/>
            <a:ext cx="5291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Last </a:t>
            </a:r>
            <a:r>
              <a:rPr sz="3000" spc="-30" dirty="0"/>
              <a:t>Time: </a:t>
            </a:r>
            <a:r>
              <a:rPr sz="3000" spc="-10" dirty="0"/>
              <a:t>Batch</a:t>
            </a:r>
            <a:r>
              <a:rPr sz="3000" spc="-100" dirty="0"/>
              <a:t> </a:t>
            </a:r>
            <a:r>
              <a:rPr sz="3000" spc="-5" dirty="0"/>
              <a:t>Normalization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6238850" y="141606"/>
            <a:ext cx="2605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[Ioffe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Szegedy,</a:t>
            </a:r>
            <a:r>
              <a:rPr sz="18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2015]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853" y="2666277"/>
            <a:ext cx="1251809" cy="375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4275" y="1792508"/>
            <a:ext cx="293370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Learnable scale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and  shift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parameters: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4100" y="3823981"/>
            <a:ext cx="154686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Output,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Shape is </a:t>
            </a:r>
            <a:r>
              <a:rPr sz="1800" dirty="0">
                <a:latin typeface="Arial"/>
                <a:cs typeface="Arial"/>
              </a:rPr>
              <a:t>N x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225" y="3295708"/>
            <a:ext cx="2233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9885" algn="l"/>
                <a:tab pos="2134870" algn="l"/>
              </a:tabLst>
            </a:pPr>
            <a:r>
              <a:rPr sz="2400" spc="-5" dirty="0">
                <a:latin typeface="Arial"/>
                <a:cs typeface="Arial"/>
              </a:rPr>
              <a:t>Learnin</a:t>
            </a:r>
            <a:r>
              <a:rPr sz="2400" dirty="0">
                <a:latin typeface="Arial"/>
                <a:cs typeface="Arial"/>
              </a:rPr>
              <a:t>g	=	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7513" y="3657658"/>
            <a:ext cx="274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6595" algn="l"/>
              </a:tabLst>
            </a:pPr>
            <a:r>
              <a:rPr sz="2400" dirty="0">
                <a:latin typeface="Arial"/>
                <a:cs typeface="Arial"/>
              </a:rPr>
              <a:t>=	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recover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225" y="4019608"/>
            <a:ext cx="222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identity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24575" y="3296450"/>
            <a:ext cx="307900" cy="417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2949" y="3270549"/>
            <a:ext cx="187050" cy="500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624" y="3668700"/>
            <a:ext cx="270174" cy="438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2036" y="3792242"/>
            <a:ext cx="169487" cy="254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2CA79FE-5323-4469-9808-D9DBEFF9AD1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90" dirty="0"/>
              <a:t> </a:t>
            </a:r>
            <a:r>
              <a:rPr spc="-5" dirty="0"/>
              <a:t>Augmentation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445085"/>
            <a:ext cx="5774690" cy="3737610"/>
          </a:xfrm>
          <a:prstGeom prst="rect">
            <a:avLst/>
          </a:prstGeom>
        </p:spPr>
        <p:txBody>
          <a:bodyPr vert="horz" wrap="square" lIns="0" tIns="267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3000" spc="-5" dirty="0">
                <a:latin typeface="Arial"/>
                <a:cs typeface="Arial"/>
              </a:rPr>
              <a:t>Get </a:t>
            </a:r>
            <a:r>
              <a:rPr sz="3000" dirty="0">
                <a:latin typeface="Arial"/>
                <a:cs typeface="Arial"/>
              </a:rPr>
              <a:t>creative </a:t>
            </a:r>
            <a:r>
              <a:rPr sz="3000" spc="-5" dirty="0">
                <a:latin typeface="Arial"/>
                <a:cs typeface="Arial"/>
              </a:rPr>
              <a:t>for </a:t>
            </a:r>
            <a:r>
              <a:rPr sz="3000" dirty="0">
                <a:latin typeface="Arial"/>
                <a:cs typeface="Arial"/>
              </a:rPr>
              <a:t>your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problem!</a:t>
            </a:r>
            <a:endParaRPr sz="3000">
              <a:latin typeface="Arial"/>
              <a:cs typeface="Arial"/>
            </a:endParaRPr>
          </a:p>
          <a:p>
            <a:pPr marL="267970">
              <a:lnSpc>
                <a:spcPct val="100000"/>
              </a:lnSpc>
              <a:spcBef>
                <a:spcPts val="2014"/>
              </a:spcBef>
            </a:pPr>
            <a:r>
              <a:rPr sz="3000" spc="-5" dirty="0">
                <a:latin typeface="Arial"/>
                <a:cs typeface="Arial"/>
              </a:rPr>
              <a:t>Random </a:t>
            </a:r>
            <a:r>
              <a:rPr sz="3000" dirty="0">
                <a:latin typeface="Arial"/>
                <a:cs typeface="Arial"/>
              </a:rPr>
              <a:t>mix/combinations </a:t>
            </a:r>
            <a:r>
              <a:rPr sz="3000" spc="-5" dirty="0">
                <a:latin typeface="Arial"/>
                <a:cs typeface="Arial"/>
              </a:rPr>
              <a:t>of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:</a:t>
            </a:r>
            <a:endParaRPr sz="3000">
              <a:latin typeface="Arial"/>
              <a:cs typeface="Arial"/>
            </a:endParaRPr>
          </a:p>
          <a:p>
            <a:pPr marL="725170" indent="-356235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spc="-5" dirty="0">
                <a:latin typeface="Arial"/>
                <a:cs typeface="Arial"/>
              </a:rPr>
              <a:t>translation</a:t>
            </a:r>
            <a:endParaRPr sz="3000">
              <a:latin typeface="Arial"/>
              <a:cs typeface="Arial"/>
            </a:endParaRPr>
          </a:p>
          <a:p>
            <a:pPr marL="725170" indent="-356235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rotation</a:t>
            </a:r>
            <a:endParaRPr sz="3000">
              <a:latin typeface="Arial"/>
              <a:cs typeface="Arial"/>
            </a:endParaRPr>
          </a:p>
          <a:p>
            <a:pPr marL="725170" indent="-356235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stretching</a:t>
            </a:r>
            <a:endParaRPr sz="3000">
              <a:latin typeface="Arial"/>
              <a:cs typeface="Arial"/>
            </a:endParaRPr>
          </a:p>
          <a:p>
            <a:pPr marL="725170" indent="-356235">
              <a:lnSpc>
                <a:spcPct val="100000"/>
              </a:lnSpc>
              <a:buChar char="-"/>
              <a:tabLst>
                <a:tab pos="725170" algn="l"/>
                <a:tab pos="725805" algn="l"/>
              </a:tabLst>
            </a:pPr>
            <a:r>
              <a:rPr sz="3000" dirty="0">
                <a:latin typeface="Arial"/>
                <a:cs typeface="Arial"/>
              </a:rPr>
              <a:t>shearing,</a:t>
            </a:r>
            <a:endParaRPr sz="3000">
              <a:latin typeface="Arial"/>
              <a:cs typeface="Arial"/>
            </a:endParaRPr>
          </a:p>
          <a:p>
            <a:pPr marL="725170" indent="-356235">
              <a:lnSpc>
                <a:spcPct val="100000"/>
              </a:lnSpc>
              <a:buChar char="-"/>
              <a:tabLst>
                <a:tab pos="725170" algn="l"/>
                <a:tab pos="725805" algn="l"/>
                <a:tab pos="4067810" algn="l"/>
              </a:tabLst>
            </a:pPr>
            <a:r>
              <a:rPr sz="3000" spc="-5" dirty="0">
                <a:latin typeface="Arial"/>
                <a:cs typeface="Arial"/>
              </a:rPr>
              <a:t>lens distortions, </a:t>
            </a:r>
            <a:r>
              <a:rPr sz="3000" dirty="0">
                <a:latin typeface="Arial"/>
                <a:cs typeface="Arial"/>
              </a:rPr>
              <a:t>…	(go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crazy)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45E0E93A-F660-47FE-8E8A-069532515894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60</a:t>
            </a:fld>
            <a:endParaRPr lang="en-US" altLang="ko-K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89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85" dirty="0"/>
              <a:t> </a:t>
            </a:r>
            <a:r>
              <a:rPr spc="-5" dirty="0"/>
              <a:t>DropConnect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4386003"/>
            <a:ext cx="4003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5" dirty="0">
                <a:latin typeface="Arial"/>
                <a:cs typeface="Arial"/>
              </a:rPr>
              <a:t>Wan </a:t>
            </a:r>
            <a:r>
              <a:rPr sz="900" spc="-5" dirty="0">
                <a:latin typeface="Arial"/>
                <a:cs typeface="Arial"/>
              </a:rPr>
              <a:t>et al, </a:t>
            </a:r>
            <a:r>
              <a:rPr sz="900" dirty="0">
                <a:latin typeface="Arial"/>
                <a:cs typeface="Arial"/>
              </a:rPr>
              <a:t>“Regularization </a:t>
            </a:r>
            <a:r>
              <a:rPr sz="900" spc="-5" dirty="0">
                <a:latin typeface="Arial"/>
                <a:cs typeface="Arial"/>
              </a:rPr>
              <a:t>of Neural Networks using DropConnect”, ICML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2013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4835" y="3455790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63844" y="3359814"/>
            <a:ext cx="81981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3862" y="3342561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0" y="627408"/>
                </a:moveTo>
                <a:lnTo>
                  <a:pt x="146566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7620" y="3299016"/>
            <a:ext cx="110907" cy="81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5293" y="3342561"/>
            <a:ext cx="1466215" cy="628015"/>
          </a:xfrm>
          <a:custGeom>
            <a:avLst/>
            <a:gdLst/>
            <a:ahLst/>
            <a:cxnLst/>
            <a:rect l="l" t="t" r="r" b="b"/>
            <a:pathLst>
              <a:path w="1466214" h="628014">
                <a:moveTo>
                  <a:pt x="1465665" y="6274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6292" y="3299016"/>
            <a:ext cx="110907" cy="81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0213" y="3353955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637"/>
                </a:moveTo>
                <a:lnTo>
                  <a:pt x="90625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1493" y="3301992"/>
            <a:ext cx="109813" cy="88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213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6707" y="3311123"/>
            <a:ext cx="94445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3219" y="3455790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2228" y="3359814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602" y="3455790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80611" y="3359814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29985" y="3455790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36515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8994" y="3359814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2825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33667" y="3311123"/>
            <a:ext cx="94446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8356" y="3353955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906250" y="51063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33514" y="3301992"/>
            <a:ext cx="109813" cy="88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6979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3473" y="3311123"/>
            <a:ext cx="94446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84442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5284" y="3311123"/>
            <a:ext cx="94445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954" y="3363047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868621" y="60692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23563" y="3304007"/>
            <a:ext cx="107938" cy="943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76059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781" y="47316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6901" y="3311123"/>
            <a:ext cx="94445" cy="1078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18596" y="3391431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61"/>
                </a:moveTo>
                <a:lnTo>
                  <a:pt x="33178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15090" y="3311123"/>
            <a:ext cx="94446" cy="107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62245" y="3363047"/>
            <a:ext cx="868680" cy="607060"/>
          </a:xfrm>
          <a:custGeom>
            <a:avLst/>
            <a:gdLst/>
            <a:ahLst/>
            <a:cxnLst/>
            <a:rect l="l" t="t" r="r" b="b"/>
            <a:pathLst>
              <a:path w="868679" h="607060">
                <a:moveTo>
                  <a:pt x="0" y="606922"/>
                </a:moveTo>
                <a:lnTo>
                  <a:pt x="86862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3319" y="3304007"/>
            <a:ext cx="107938" cy="94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0850" y="2764710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34" y="2787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6423" y="2688406"/>
            <a:ext cx="98257" cy="105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21072" y="2695037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5" y="39202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39047" y="2638420"/>
            <a:ext cx="108688" cy="92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24763" y="2670280"/>
            <a:ext cx="1200150" cy="417195"/>
          </a:xfrm>
          <a:custGeom>
            <a:avLst/>
            <a:gdLst/>
            <a:ahLst/>
            <a:cxnLst/>
            <a:rect l="l" t="t" r="r" b="b"/>
            <a:pathLst>
              <a:path w="1200150" h="417194">
                <a:moveTo>
                  <a:pt x="1199844" y="41678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3573" y="2631032"/>
            <a:ext cx="111038" cy="784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92467" y="2764710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5" h="278764">
                <a:moveTo>
                  <a:pt x="229135" y="2787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28040" y="2688406"/>
            <a:ext cx="98257" cy="105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12688" y="2695037"/>
            <a:ext cx="603885" cy="392430"/>
          </a:xfrm>
          <a:custGeom>
            <a:avLst/>
            <a:gdLst/>
            <a:ahLst/>
            <a:cxnLst/>
            <a:rect l="l" t="t" r="r" b="b"/>
            <a:pathLst>
              <a:path w="603885" h="392430">
                <a:moveTo>
                  <a:pt x="603535" y="39202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0664" y="2638420"/>
            <a:ext cx="108688" cy="92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8596" y="2694726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37"/>
                </a:moveTo>
                <a:lnTo>
                  <a:pt x="60831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00332" y="2638344"/>
            <a:ext cx="108755" cy="9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13219" y="2764123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0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12957" y="2688263"/>
            <a:ext cx="98631" cy="105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60607" y="2779639"/>
            <a:ext cx="147320" cy="307975"/>
          </a:xfrm>
          <a:custGeom>
            <a:avLst/>
            <a:gdLst/>
            <a:ahLst/>
            <a:cxnLst/>
            <a:rect l="l" t="t" r="r" b="b"/>
            <a:pathLst>
              <a:path w="147320" h="307975">
                <a:moveTo>
                  <a:pt x="147233" y="3074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13740" y="2692144"/>
            <a:ext cx="84770" cy="1106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26979" y="2779175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887"/>
                </a:moveTo>
                <a:lnTo>
                  <a:pt x="1509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40198" y="2692031"/>
            <a:ext cx="85367" cy="1105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04835" y="2764123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9290"/>
                </a:moveTo>
                <a:lnTo>
                  <a:pt x="23340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4573" y="2688263"/>
            <a:ext cx="98631" cy="1055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10213" y="2694726"/>
            <a:ext cx="608330" cy="392430"/>
          </a:xfrm>
          <a:custGeom>
            <a:avLst/>
            <a:gdLst/>
            <a:ahLst/>
            <a:cxnLst/>
            <a:rect l="l" t="t" r="r" b="b"/>
            <a:pathLst>
              <a:path w="608329" h="392430">
                <a:moveTo>
                  <a:pt x="0" y="392337"/>
                </a:moveTo>
                <a:lnTo>
                  <a:pt x="60831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1949" y="2638344"/>
            <a:ext cx="108755" cy="9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0213" y="2670160"/>
            <a:ext cx="1204595" cy="417195"/>
          </a:xfrm>
          <a:custGeom>
            <a:avLst/>
            <a:gdLst/>
            <a:ahLst/>
            <a:cxnLst/>
            <a:rect l="l" t="t" r="r" b="b"/>
            <a:pathLst>
              <a:path w="1204595" h="417194">
                <a:moveTo>
                  <a:pt x="0" y="416903"/>
                </a:moveTo>
                <a:lnTo>
                  <a:pt x="120452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94918" y="2630900"/>
            <a:ext cx="111036" cy="785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11226" y="2013880"/>
            <a:ext cx="417195" cy="365125"/>
          </a:xfrm>
          <a:custGeom>
            <a:avLst/>
            <a:gdLst/>
            <a:ahLst/>
            <a:cxnLst/>
            <a:rect l="l" t="t" r="r" b="b"/>
            <a:pathLst>
              <a:path w="417195" h="365125">
                <a:moveTo>
                  <a:pt x="417002" y="36463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36621" y="1947448"/>
            <a:ext cx="104841" cy="996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9845" y="2096719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79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78854" y="2000743"/>
            <a:ext cx="81981" cy="1055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6839" y="2027067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93"/>
                </a:moveTo>
                <a:lnTo>
                  <a:pt x="3248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07825" y="1950762"/>
            <a:ext cx="98257" cy="1058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55808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64192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72575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80959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55808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64192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6" y="196130"/>
                </a:lnTo>
                <a:lnTo>
                  <a:pt x="269300" y="237039"/>
                </a:lnTo>
                <a:lnTo>
                  <a:pt x="237040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72575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0959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2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62435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70818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79201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3"/>
                </a:lnTo>
                <a:lnTo>
                  <a:pt x="254404" y="43648"/>
                </a:lnTo>
                <a:lnTo>
                  <a:pt x="286709" y="91996"/>
                </a:lnTo>
                <a:lnTo>
                  <a:pt x="298052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70818" y="168438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26"/>
                </a:moveTo>
                <a:lnTo>
                  <a:pt x="7597" y="101922"/>
                </a:lnTo>
                <a:lnTo>
                  <a:pt x="28753" y="61013"/>
                </a:lnTo>
                <a:lnTo>
                  <a:pt x="61013" y="28753"/>
                </a:lnTo>
                <a:lnTo>
                  <a:pt x="101922" y="7597"/>
                </a:lnTo>
                <a:lnTo>
                  <a:pt x="149026" y="0"/>
                </a:lnTo>
                <a:lnTo>
                  <a:pt x="206056" y="11344"/>
                </a:lnTo>
                <a:lnTo>
                  <a:pt x="254404" y="43649"/>
                </a:lnTo>
                <a:lnTo>
                  <a:pt x="286709" y="91996"/>
                </a:lnTo>
                <a:lnTo>
                  <a:pt x="298053" y="149026"/>
                </a:lnTo>
                <a:lnTo>
                  <a:pt x="290455" y="196130"/>
                </a:lnTo>
                <a:lnTo>
                  <a:pt x="269299" y="237039"/>
                </a:lnTo>
                <a:lnTo>
                  <a:pt x="237039" y="269299"/>
                </a:lnTo>
                <a:lnTo>
                  <a:pt x="196130" y="290455"/>
                </a:lnTo>
                <a:lnTo>
                  <a:pt x="149026" y="298053"/>
                </a:lnTo>
                <a:lnTo>
                  <a:pt x="101922" y="290455"/>
                </a:lnTo>
                <a:lnTo>
                  <a:pt x="61013" y="269299"/>
                </a:lnTo>
                <a:lnTo>
                  <a:pt x="28753" y="237039"/>
                </a:lnTo>
                <a:lnTo>
                  <a:pt x="7597" y="196130"/>
                </a:lnTo>
                <a:lnTo>
                  <a:pt x="0" y="14902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33189" y="3354017"/>
            <a:ext cx="906780" cy="511175"/>
          </a:xfrm>
          <a:custGeom>
            <a:avLst/>
            <a:gdLst/>
            <a:ahLst/>
            <a:cxnLst/>
            <a:rect l="l" t="t" r="r" b="b"/>
            <a:pathLst>
              <a:path w="906779" h="511175">
                <a:moveTo>
                  <a:pt x="0" y="510596"/>
                </a:moveTo>
                <a:lnTo>
                  <a:pt x="90631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14536" y="3302058"/>
            <a:ext cx="109814" cy="888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36142" y="3455844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95151" y="3359868"/>
            <a:ext cx="81980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552908" y="3455844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50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11917" y="3359868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15615" y="339148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63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56446" y="3311188"/>
            <a:ext cx="94454" cy="1078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49955" y="339148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0" y="473124"/>
                </a:moveTo>
                <a:lnTo>
                  <a:pt x="33186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346533" y="3311188"/>
            <a:ext cx="94454" cy="1078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507232" y="339148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63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48063" y="3311188"/>
            <a:ext cx="94454" cy="1078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98849" y="3391489"/>
            <a:ext cx="332105" cy="473709"/>
          </a:xfrm>
          <a:custGeom>
            <a:avLst/>
            <a:gdLst/>
            <a:ahLst/>
            <a:cxnLst/>
            <a:rect l="l" t="t" r="r" b="b"/>
            <a:pathLst>
              <a:path w="332104" h="473710">
                <a:moveTo>
                  <a:pt x="331863" y="47312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39680" y="3311188"/>
            <a:ext cx="94454" cy="10789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23754" y="2765059"/>
            <a:ext cx="229235" cy="278765"/>
          </a:xfrm>
          <a:custGeom>
            <a:avLst/>
            <a:gdLst/>
            <a:ahLst/>
            <a:cxnLst/>
            <a:rect l="l" t="t" r="r" b="b"/>
            <a:pathLst>
              <a:path w="229234" h="278764">
                <a:moveTo>
                  <a:pt x="229153" y="278355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59283" y="2688790"/>
            <a:ext cx="98288" cy="1057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247759" y="2670665"/>
            <a:ext cx="1200150" cy="416559"/>
          </a:xfrm>
          <a:custGeom>
            <a:avLst/>
            <a:gdLst/>
            <a:ahLst/>
            <a:cxnLst/>
            <a:rect l="l" t="t" r="r" b="b"/>
            <a:pathLst>
              <a:path w="1200150" h="416560">
                <a:moveTo>
                  <a:pt x="1199719" y="41642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56563" y="2631414"/>
            <a:ext cx="111039" cy="7850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336142" y="2764493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1"/>
                </a:moveTo>
                <a:lnTo>
                  <a:pt x="23327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535752" y="2688652"/>
            <a:ext cx="98648" cy="1055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83811" y="2779807"/>
            <a:ext cx="147320" cy="307340"/>
          </a:xfrm>
          <a:custGeom>
            <a:avLst/>
            <a:gdLst/>
            <a:ahLst/>
            <a:cxnLst/>
            <a:rect l="l" t="t" r="r" b="b"/>
            <a:pathLst>
              <a:path w="147320" h="307339">
                <a:moveTo>
                  <a:pt x="146900" y="30727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36999" y="2692286"/>
            <a:ext cx="84725" cy="1106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49955" y="2779305"/>
            <a:ext cx="151130" cy="307975"/>
          </a:xfrm>
          <a:custGeom>
            <a:avLst/>
            <a:gdLst/>
            <a:ahLst/>
            <a:cxnLst/>
            <a:rect l="l" t="t" r="r" b="b"/>
            <a:pathLst>
              <a:path w="151129" h="307975">
                <a:moveTo>
                  <a:pt x="0" y="307779"/>
                </a:moveTo>
                <a:lnTo>
                  <a:pt x="15096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63145" y="2692163"/>
            <a:ext cx="85371" cy="1105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27759" y="2764493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78921"/>
                </a:moveTo>
                <a:lnTo>
                  <a:pt x="23327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27369" y="2688652"/>
            <a:ext cx="98648" cy="1055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34131" y="2014210"/>
            <a:ext cx="417195" cy="364490"/>
          </a:xfrm>
          <a:custGeom>
            <a:avLst/>
            <a:gdLst/>
            <a:ahLst/>
            <a:cxnLst/>
            <a:rect l="l" t="t" r="r" b="b"/>
            <a:pathLst>
              <a:path w="417195" h="364489">
                <a:moveTo>
                  <a:pt x="417020" y="36430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59500" y="1947809"/>
            <a:ext cx="104857" cy="996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642768" y="2096812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01777" y="2000837"/>
            <a:ext cx="81981" cy="1055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139815" y="2027160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5">
                <a:moveTo>
                  <a:pt x="0" y="395022"/>
                </a:moveTo>
                <a:lnTo>
                  <a:pt x="3248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30882" y="1950866"/>
            <a:ext cx="98266" cy="1058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78659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7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9"/>
                </a:lnTo>
                <a:lnTo>
                  <a:pt x="149099" y="298200"/>
                </a:lnTo>
                <a:lnTo>
                  <a:pt x="101972" y="290599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187042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7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9"/>
                </a:lnTo>
                <a:lnTo>
                  <a:pt x="149099" y="298200"/>
                </a:lnTo>
                <a:lnTo>
                  <a:pt x="101972" y="290599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95425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6" y="290599"/>
                </a:lnTo>
                <a:lnTo>
                  <a:pt x="149099" y="298200"/>
                </a:lnTo>
                <a:lnTo>
                  <a:pt x="101972" y="290599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403808" y="3043415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3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9"/>
                </a:lnTo>
                <a:lnTo>
                  <a:pt x="149099" y="298200"/>
                </a:lnTo>
                <a:lnTo>
                  <a:pt x="101973" y="290599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78659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7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8"/>
                </a:lnTo>
                <a:lnTo>
                  <a:pt x="149099" y="298199"/>
                </a:lnTo>
                <a:lnTo>
                  <a:pt x="101972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87042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7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8"/>
                </a:lnTo>
                <a:lnTo>
                  <a:pt x="149099" y="298199"/>
                </a:lnTo>
                <a:lnTo>
                  <a:pt x="101972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95425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6" y="290598"/>
                </a:lnTo>
                <a:lnTo>
                  <a:pt x="149099" y="298199"/>
                </a:lnTo>
                <a:lnTo>
                  <a:pt x="101972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403808" y="3820944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3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8"/>
                </a:lnTo>
                <a:lnTo>
                  <a:pt x="149099" y="298199"/>
                </a:lnTo>
                <a:lnTo>
                  <a:pt x="101973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885285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3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8"/>
                </a:lnTo>
                <a:lnTo>
                  <a:pt x="149099" y="298199"/>
                </a:lnTo>
                <a:lnTo>
                  <a:pt x="101973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93668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6" y="290598"/>
                </a:lnTo>
                <a:lnTo>
                  <a:pt x="149099" y="298199"/>
                </a:lnTo>
                <a:lnTo>
                  <a:pt x="101972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102051" y="2378512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3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7" y="290598"/>
                </a:lnTo>
                <a:lnTo>
                  <a:pt x="149099" y="298199"/>
                </a:lnTo>
                <a:lnTo>
                  <a:pt x="101973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93668" y="1684387"/>
            <a:ext cx="298450" cy="298450"/>
          </a:xfrm>
          <a:custGeom>
            <a:avLst/>
            <a:gdLst/>
            <a:ahLst/>
            <a:cxnLst/>
            <a:rect l="l" t="t" r="r" b="b"/>
            <a:pathLst>
              <a:path w="298450" h="298450">
                <a:moveTo>
                  <a:pt x="0" y="149099"/>
                </a:moveTo>
                <a:lnTo>
                  <a:pt x="7601" y="101972"/>
                </a:lnTo>
                <a:lnTo>
                  <a:pt x="28767" y="61043"/>
                </a:lnTo>
                <a:lnTo>
                  <a:pt x="61043" y="28767"/>
                </a:lnTo>
                <a:lnTo>
                  <a:pt x="101972" y="7601"/>
                </a:lnTo>
                <a:lnTo>
                  <a:pt x="149099" y="0"/>
                </a:lnTo>
                <a:lnTo>
                  <a:pt x="206158" y="11349"/>
                </a:lnTo>
                <a:lnTo>
                  <a:pt x="254529" y="43670"/>
                </a:lnTo>
                <a:lnTo>
                  <a:pt x="286850" y="92041"/>
                </a:lnTo>
                <a:lnTo>
                  <a:pt x="298199" y="149099"/>
                </a:lnTo>
                <a:lnTo>
                  <a:pt x="290598" y="196227"/>
                </a:lnTo>
                <a:lnTo>
                  <a:pt x="269432" y="237156"/>
                </a:lnTo>
                <a:lnTo>
                  <a:pt x="237156" y="269432"/>
                </a:lnTo>
                <a:lnTo>
                  <a:pt x="196226" y="290598"/>
                </a:lnTo>
                <a:lnTo>
                  <a:pt x="149099" y="298199"/>
                </a:lnTo>
                <a:lnTo>
                  <a:pt x="101972" y="290598"/>
                </a:lnTo>
                <a:lnTo>
                  <a:pt x="61043" y="269432"/>
                </a:lnTo>
                <a:lnTo>
                  <a:pt x="28767" y="237156"/>
                </a:lnTo>
                <a:lnTo>
                  <a:pt x="7601" y="196227"/>
                </a:lnTo>
                <a:lnTo>
                  <a:pt x="0" y="1490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63574" y="703833"/>
            <a:ext cx="857504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Drop </a:t>
            </a:r>
            <a:r>
              <a:rPr sz="2400" dirty="0">
                <a:latin typeface="Arial"/>
                <a:cs typeface="Arial"/>
              </a:rPr>
              <a:t>connections </a:t>
            </a:r>
            <a:r>
              <a:rPr sz="2400" spc="-5" dirty="0">
                <a:latin typeface="Arial"/>
                <a:cs typeface="Arial"/>
              </a:rPr>
              <a:t>between neurons </a:t>
            </a:r>
            <a:r>
              <a:rPr sz="2400" dirty="0">
                <a:latin typeface="Arial"/>
                <a:cs typeface="Arial"/>
              </a:rPr>
              <a:t>(set </a:t>
            </a:r>
            <a:r>
              <a:rPr sz="2400" spc="-5" dirty="0">
                <a:latin typeface="Arial"/>
                <a:cs typeface="Arial"/>
              </a:rPr>
              <a:t>weights to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all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connections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875"/>
              </a:lnSpc>
              <a:spcBef>
                <a:spcPts val="1614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260"/>
              </a:lnSpc>
            </a:pPr>
            <a:r>
              <a:rPr sz="1900" spc="-5" dirty="0"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69215" marR="6341110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Normalization  Data Augmentation  DropConnect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0" name="날짜 개체 틀 12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0820C195-007B-497C-900A-550DE4F7078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1" name="바닥글 개체 틀 13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2" name="슬라이드 번호 개체 틀 1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61</a:t>
            </a:fld>
            <a:endParaRPr lang="en-US" altLang="ko-KR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84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Fractional</a:t>
            </a:r>
            <a:r>
              <a:rPr spc="-90" dirty="0"/>
              <a:t> </a:t>
            </a:r>
            <a:r>
              <a:rPr spc="-5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3909199" y="2173550"/>
            <a:ext cx="4784299" cy="145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574" y="703833"/>
            <a:ext cx="6768465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randomized </a:t>
            </a:r>
            <a:r>
              <a:rPr sz="2400" spc="-5" dirty="0">
                <a:latin typeface="Arial"/>
                <a:cs typeface="Arial"/>
              </a:rPr>
              <a:t>pooling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10" dirty="0">
                <a:latin typeface="Arial"/>
                <a:cs typeface="Arial"/>
              </a:rPr>
              <a:t>Average </a:t>
            </a:r>
            <a:r>
              <a:rPr sz="2400" spc="-5" dirty="0">
                <a:latin typeface="Arial"/>
                <a:cs typeface="Arial"/>
              </a:rPr>
              <a:t>predictions from </a:t>
            </a:r>
            <a:r>
              <a:rPr sz="2400" dirty="0">
                <a:latin typeface="Arial"/>
                <a:cs typeface="Arial"/>
              </a:rPr>
              <a:t>several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875"/>
              </a:lnSpc>
              <a:spcBef>
                <a:spcPts val="1614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260"/>
              </a:lnSpc>
            </a:pPr>
            <a:r>
              <a:rPr sz="1900" spc="-5" dirty="0"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69215" marR="4242435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 Normalization  Data </a:t>
            </a:r>
            <a:r>
              <a:rPr sz="1900" spc="-5">
                <a:latin typeface="Arial"/>
                <a:cs typeface="Arial"/>
              </a:rPr>
              <a:t>Augmentation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424243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DropConnect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424243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Fractional </a:t>
            </a:r>
            <a:r>
              <a:rPr sz="1900" dirty="0">
                <a:latin typeface="Arial"/>
                <a:cs typeface="Arial"/>
              </a:rPr>
              <a:t>Max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Pooling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396830"/>
            <a:ext cx="234696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Graham, </a:t>
            </a:r>
            <a:r>
              <a:rPr sz="900" dirty="0">
                <a:latin typeface="Arial"/>
                <a:cs typeface="Arial"/>
              </a:rPr>
              <a:t>“Fractional Max </a:t>
            </a:r>
            <a:r>
              <a:rPr sz="900" spc="-5" dirty="0">
                <a:latin typeface="Arial"/>
                <a:cs typeface="Arial"/>
              </a:rPr>
              <a:t>Pooling”, arXiv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2014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D0D9F71-B408-485A-8AB7-2CC57B38EE3D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62</a:t>
            </a:fld>
            <a:endParaRPr lang="en-US" altLang="ko-K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6459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 </a:t>
            </a:r>
            <a:r>
              <a:rPr spc="-10" dirty="0"/>
              <a:t>Stochastic</a:t>
            </a:r>
            <a:r>
              <a:rPr spc="-95" dirty="0"/>
              <a:t> </a:t>
            </a:r>
            <a:r>
              <a:rPr spc="-5" dirty="0"/>
              <a:t>Depth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3"/>
            <a:ext cx="5676265" cy="3129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Skip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layers in the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all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875"/>
              </a:lnSpc>
              <a:spcBef>
                <a:spcPts val="1614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260"/>
              </a:lnSpc>
            </a:pPr>
            <a:r>
              <a:rPr sz="1900" spc="-5" dirty="0"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69215" marR="3150235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 Normalization  Data </a:t>
            </a:r>
            <a:r>
              <a:rPr sz="1900" spc="-5">
                <a:latin typeface="Arial"/>
                <a:cs typeface="Arial"/>
              </a:rPr>
              <a:t>Augmentation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315023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DropConnect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315023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Fractional </a:t>
            </a:r>
            <a:r>
              <a:rPr sz="1900" dirty="0">
                <a:latin typeface="Arial"/>
                <a:cs typeface="Arial"/>
              </a:rPr>
              <a:t>Max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Pooling  Stochastic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Depth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2688" y="225894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32689" y="225894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2728" y="199681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2728" y="199681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37" y="220263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905" y="215941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905" y="215941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0767" y="1780557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7528" y="180731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39677" y="19555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3944" y="19123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3944" y="19123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0679" y="2416744"/>
            <a:ext cx="77996" cy="17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39677" y="173448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3944" y="169126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23944" y="169126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40949" y="1863872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53" y="686680"/>
                </a:moveTo>
                <a:lnTo>
                  <a:pt x="323274" y="683079"/>
                </a:lnTo>
                <a:lnTo>
                  <a:pt x="278051" y="672690"/>
                </a:lnTo>
                <a:lnTo>
                  <a:pt x="234186" y="656129"/>
                </a:lnTo>
                <a:lnTo>
                  <a:pt x="192284" y="634012"/>
                </a:lnTo>
                <a:lnTo>
                  <a:pt x="152945" y="606959"/>
                </a:lnTo>
                <a:lnTo>
                  <a:pt x="116773" y="575584"/>
                </a:lnTo>
                <a:lnTo>
                  <a:pt x="84371" y="540507"/>
                </a:lnTo>
                <a:lnTo>
                  <a:pt x="56341" y="502344"/>
                </a:lnTo>
                <a:lnTo>
                  <a:pt x="33287" y="461712"/>
                </a:lnTo>
                <a:lnTo>
                  <a:pt x="15810" y="419228"/>
                </a:lnTo>
                <a:lnTo>
                  <a:pt x="4513" y="375510"/>
                </a:lnTo>
                <a:lnTo>
                  <a:pt x="0" y="331175"/>
                </a:lnTo>
                <a:lnTo>
                  <a:pt x="2666" y="286839"/>
                </a:lnTo>
                <a:lnTo>
                  <a:pt x="12091" y="243121"/>
                </a:lnTo>
                <a:lnTo>
                  <a:pt x="27645" y="200638"/>
                </a:lnTo>
                <a:lnTo>
                  <a:pt x="48700" y="160006"/>
                </a:lnTo>
                <a:lnTo>
                  <a:pt x="74628" y="121842"/>
                </a:lnTo>
                <a:lnTo>
                  <a:pt x="104799" y="86765"/>
                </a:lnTo>
                <a:lnTo>
                  <a:pt x="156641" y="41285"/>
                </a:lnTo>
                <a:lnTo>
                  <a:pt x="214499" y="6221"/>
                </a:lnTo>
                <a:lnTo>
                  <a:pt x="222049" y="2674"/>
                </a:lnTo>
                <a:lnTo>
                  <a:pt x="223311" y="2099"/>
                </a:lnTo>
                <a:lnTo>
                  <a:pt x="224577" y="1533"/>
                </a:lnTo>
                <a:lnTo>
                  <a:pt x="225844" y="975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2827" y="1823603"/>
            <a:ext cx="110216" cy="80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2688" y="316162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32689" y="316162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32728" y="289948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32728" y="289948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9637" y="310531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23905" y="30620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23905" y="30620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80767" y="268323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07528" y="2709992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39677" y="285823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3944" y="28150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3944" y="28150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00679" y="3319419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39677" y="263716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23944" y="25939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23944" y="25939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7475" y="2762703"/>
            <a:ext cx="403225" cy="690880"/>
          </a:xfrm>
          <a:custGeom>
            <a:avLst/>
            <a:gdLst/>
            <a:ahLst/>
            <a:cxnLst/>
            <a:rect l="l" t="t" r="r" b="b"/>
            <a:pathLst>
              <a:path w="403225" h="690879">
                <a:moveTo>
                  <a:pt x="402728" y="690524"/>
                </a:moveTo>
                <a:lnTo>
                  <a:pt x="356412" y="687450"/>
                </a:lnTo>
                <a:lnTo>
                  <a:pt x="310746" y="678550"/>
                </a:lnTo>
                <a:lnTo>
                  <a:pt x="266250" y="664310"/>
                </a:lnTo>
                <a:lnTo>
                  <a:pt x="223444" y="645216"/>
                </a:lnTo>
                <a:lnTo>
                  <a:pt x="182848" y="621753"/>
                </a:lnTo>
                <a:lnTo>
                  <a:pt x="144982" y="594407"/>
                </a:lnTo>
                <a:lnTo>
                  <a:pt x="110364" y="563662"/>
                </a:lnTo>
                <a:lnTo>
                  <a:pt x="79516" y="530005"/>
                </a:lnTo>
                <a:lnTo>
                  <a:pt x="52956" y="493920"/>
                </a:lnTo>
                <a:lnTo>
                  <a:pt x="31205" y="455894"/>
                </a:lnTo>
                <a:lnTo>
                  <a:pt x="14782" y="416411"/>
                </a:lnTo>
                <a:lnTo>
                  <a:pt x="4207" y="375958"/>
                </a:lnTo>
                <a:lnTo>
                  <a:pt x="0" y="335019"/>
                </a:lnTo>
                <a:lnTo>
                  <a:pt x="3006" y="290684"/>
                </a:lnTo>
                <a:lnTo>
                  <a:pt x="13408" y="246966"/>
                </a:lnTo>
                <a:lnTo>
                  <a:pt x="30522" y="204482"/>
                </a:lnTo>
                <a:lnTo>
                  <a:pt x="53659" y="163850"/>
                </a:lnTo>
                <a:lnTo>
                  <a:pt x="82134" y="125687"/>
                </a:lnTo>
                <a:lnTo>
                  <a:pt x="115260" y="90609"/>
                </a:lnTo>
                <a:lnTo>
                  <a:pt x="172169" y="45130"/>
                </a:lnTo>
                <a:lnTo>
                  <a:pt x="235682" y="10065"/>
                </a:lnTo>
                <a:lnTo>
                  <a:pt x="260729" y="2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53117" y="2722222"/>
            <a:ext cx="109739" cy="80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688" y="135627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2689" y="135627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2728" y="109413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2728" y="109413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9637" y="1299964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3905" y="12567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905" y="12567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80767" y="87788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07528" y="90464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30"/>
                </a:moveTo>
                <a:lnTo>
                  <a:pt x="0" y="40230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30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30"/>
                </a:lnTo>
                <a:lnTo>
                  <a:pt x="40230" y="40230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39677" y="1052885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23944" y="100966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23944" y="100966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00679" y="1514069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9677" y="83181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23944" y="788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23944" y="788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0949" y="961197"/>
            <a:ext cx="369570" cy="687070"/>
          </a:xfrm>
          <a:custGeom>
            <a:avLst/>
            <a:gdLst/>
            <a:ahLst/>
            <a:cxnLst/>
            <a:rect l="l" t="t" r="r" b="b"/>
            <a:pathLst>
              <a:path w="369570" h="687069">
                <a:moveTo>
                  <a:pt x="369253" y="686680"/>
                </a:moveTo>
                <a:lnTo>
                  <a:pt x="323274" y="683080"/>
                </a:lnTo>
                <a:lnTo>
                  <a:pt x="278051" y="672690"/>
                </a:lnTo>
                <a:lnTo>
                  <a:pt x="234186" y="656129"/>
                </a:lnTo>
                <a:lnTo>
                  <a:pt x="192284" y="634013"/>
                </a:lnTo>
                <a:lnTo>
                  <a:pt x="152945" y="606959"/>
                </a:lnTo>
                <a:lnTo>
                  <a:pt x="116773" y="575585"/>
                </a:lnTo>
                <a:lnTo>
                  <a:pt x="84371" y="540507"/>
                </a:lnTo>
                <a:lnTo>
                  <a:pt x="56341" y="502344"/>
                </a:lnTo>
                <a:lnTo>
                  <a:pt x="33287" y="461712"/>
                </a:lnTo>
                <a:lnTo>
                  <a:pt x="15810" y="419228"/>
                </a:lnTo>
                <a:lnTo>
                  <a:pt x="4513" y="375510"/>
                </a:lnTo>
                <a:lnTo>
                  <a:pt x="0" y="331175"/>
                </a:lnTo>
                <a:lnTo>
                  <a:pt x="2666" y="286840"/>
                </a:lnTo>
                <a:lnTo>
                  <a:pt x="12091" y="243122"/>
                </a:lnTo>
                <a:lnTo>
                  <a:pt x="27645" y="200638"/>
                </a:lnTo>
                <a:lnTo>
                  <a:pt x="48700" y="160006"/>
                </a:lnTo>
                <a:lnTo>
                  <a:pt x="74628" y="121843"/>
                </a:lnTo>
                <a:lnTo>
                  <a:pt x="104799" y="86765"/>
                </a:lnTo>
                <a:lnTo>
                  <a:pt x="156641" y="41286"/>
                </a:lnTo>
                <a:lnTo>
                  <a:pt x="214499" y="6221"/>
                </a:lnTo>
                <a:lnTo>
                  <a:pt x="222049" y="2674"/>
                </a:lnTo>
                <a:lnTo>
                  <a:pt x="223311" y="2099"/>
                </a:lnTo>
                <a:lnTo>
                  <a:pt x="224577" y="1533"/>
                </a:lnTo>
                <a:lnTo>
                  <a:pt x="225844" y="975"/>
                </a:lnTo>
                <a:lnTo>
                  <a:pt x="22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2827" y="920928"/>
            <a:ext cx="110216" cy="80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2688" y="4064296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2689" y="4064296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2728" y="380216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32728" y="380216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9637" y="400798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023905" y="396476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23905" y="396476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80767" y="3585907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07528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70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70">
                <a:moveTo>
                  <a:pt x="40230" y="64295"/>
                </a:moveTo>
                <a:lnTo>
                  <a:pt x="24065" y="64295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39677" y="376091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3944" y="37176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23944" y="37176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0679" y="4222094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39677" y="353983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23944" y="349661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23944" y="349661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80675" y="3662900"/>
            <a:ext cx="429895" cy="693420"/>
          </a:xfrm>
          <a:custGeom>
            <a:avLst/>
            <a:gdLst/>
            <a:ahLst/>
            <a:cxnLst/>
            <a:rect l="l" t="t" r="r" b="b"/>
            <a:pathLst>
              <a:path w="429895" h="693420">
                <a:moveTo>
                  <a:pt x="429528" y="693002"/>
                </a:moveTo>
                <a:lnTo>
                  <a:pt x="380126" y="689928"/>
                </a:lnTo>
                <a:lnTo>
                  <a:pt x="331410" y="681028"/>
                </a:lnTo>
                <a:lnTo>
                  <a:pt x="283938" y="666788"/>
                </a:lnTo>
                <a:lnTo>
                  <a:pt x="238265" y="647694"/>
                </a:lnTo>
                <a:lnTo>
                  <a:pt x="194949" y="624231"/>
                </a:lnTo>
                <a:lnTo>
                  <a:pt x="154545" y="596885"/>
                </a:lnTo>
                <a:lnTo>
                  <a:pt x="117610" y="566140"/>
                </a:lnTo>
                <a:lnTo>
                  <a:pt x="84700" y="532483"/>
                </a:lnTo>
                <a:lnTo>
                  <a:pt x="56372" y="496398"/>
                </a:lnTo>
                <a:lnTo>
                  <a:pt x="33181" y="458372"/>
                </a:lnTo>
                <a:lnTo>
                  <a:pt x="15685" y="418889"/>
                </a:lnTo>
                <a:lnTo>
                  <a:pt x="4439" y="378436"/>
                </a:lnTo>
                <a:lnTo>
                  <a:pt x="0" y="337497"/>
                </a:lnTo>
                <a:lnTo>
                  <a:pt x="3277" y="293162"/>
                </a:lnTo>
                <a:lnTo>
                  <a:pt x="14463" y="249444"/>
                </a:lnTo>
                <a:lnTo>
                  <a:pt x="32825" y="206960"/>
                </a:lnTo>
                <a:lnTo>
                  <a:pt x="57630" y="166328"/>
                </a:lnTo>
                <a:lnTo>
                  <a:pt x="88144" y="128165"/>
                </a:lnTo>
                <a:lnTo>
                  <a:pt x="123635" y="93087"/>
                </a:lnTo>
                <a:lnTo>
                  <a:pt x="184601" y="47608"/>
                </a:lnTo>
                <a:lnTo>
                  <a:pt x="217891" y="28643"/>
                </a:lnTo>
                <a:lnTo>
                  <a:pt x="252642" y="12543"/>
                </a:lnTo>
                <a:lnTo>
                  <a:pt x="270467" y="5648"/>
                </a:lnTo>
                <a:lnTo>
                  <a:pt x="273459" y="4566"/>
                </a:lnTo>
                <a:lnTo>
                  <a:pt x="276463" y="3518"/>
                </a:lnTo>
                <a:lnTo>
                  <a:pt x="279476" y="2504"/>
                </a:lnTo>
                <a:lnTo>
                  <a:pt x="280982" y="1997"/>
                </a:lnTo>
                <a:lnTo>
                  <a:pt x="282491" y="1499"/>
                </a:lnTo>
                <a:lnTo>
                  <a:pt x="284002" y="1010"/>
                </a:lnTo>
                <a:lnTo>
                  <a:pt x="28718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53375" y="3622302"/>
            <a:ext cx="109378" cy="811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37414" y="225894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37414" y="2258947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37453" y="199681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37453" y="199681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44362" y="220263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28630" y="215941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28630" y="215941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85492" y="1780557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12253" y="180731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44402" y="195556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928669" y="19123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28669" y="19123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05404" y="2416744"/>
            <a:ext cx="77996" cy="172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44402" y="173448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28669" y="169126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928669" y="169126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09674" y="1859777"/>
            <a:ext cx="405765" cy="690880"/>
          </a:xfrm>
          <a:custGeom>
            <a:avLst/>
            <a:gdLst/>
            <a:ahLst/>
            <a:cxnLst/>
            <a:rect l="l" t="t" r="r" b="b"/>
            <a:pathLst>
              <a:path w="405765" h="690880">
                <a:moveTo>
                  <a:pt x="405253" y="690775"/>
                </a:moveTo>
                <a:lnTo>
                  <a:pt x="358646" y="687700"/>
                </a:lnTo>
                <a:lnTo>
                  <a:pt x="312693" y="678800"/>
                </a:lnTo>
                <a:lnTo>
                  <a:pt x="267916" y="664561"/>
                </a:lnTo>
                <a:lnTo>
                  <a:pt x="224840" y="645467"/>
                </a:lnTo>
                <a:lnTo>
                  <a:pt x="183988" y="622004"/>
                </a:lnTo>
                <a:lnTo>
                  <a:pt x="145882" y="594657"/>
                </a:lnTo>
                <a:lnTo>
                  <a:pt x="111047" y="563913"/>
                </a:lnTo>
                <a:lnTo>
                  <a:pt x="80004" y="530255"/>
                </a:lnTo>
                <a:lnTo>
                  <a:pt x="53278" y="494171"/>
                </a:lnTo>
                <a:lnTo>
                  <a:pt x="31391" y="456144"/>
                </a:lnTo>
                <a:lnTo>
                  <a:pt x="14867" y="416662"/>
                </a:lnTo>
                <a:lnTo>
                  <a:pt x="4229" y="376208"/>
                </a:lnTo>
                <a:lnTo>
                  <a:pt x="0" y="335269"/>
                </a:lnTo>
                <a:lnTo>
                  <a:pt x="3031" y="290934"/>
                </a:lnTo>
                <a:lnTo>
                  <a:pt x="13508" y="247216"/>
                </a:lnTo>
                <a:lnTo>
                  <a:pt x="30739" y="204733"/>
                </a:lnTo>
                <a:lnTo>
                  <a:pt x="54033" y="164101"/>
                </a:lnTo>
                <a:lnTo>
                  <a:pt x="82700" y="125937"/>
                </a:lnTo>
                <a:lnTo>
                  <a:pt x="116049" y="90860"/>
                </a:lnTo>
                <a:lnTo>
                  <a:pt x="173340" y="45380"/>
                </a:lnTo>
                <a:lnTo>
                  <a:pt x="237280" y="10316"/>
                </a:lnTo>
                <a:lnTo>
                  <a:pt x="254031" y="3421"/>
                </a:lnTo>
                <a:lnTo>
                  <a:pt x="256842" y="2339"/>
                </a:lnTo>
                <a:lnTo>
                  <a:pt x="259664" y="1291"/>
                </a:lnTo>
                <a:lnTo>
                  <a:pt x="262495" y="277"/>
                </a:lnTo>
                <a:lnTo>
                  <a:pt x="263285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57865" y="1819284"/>
            <a:ext cx="109705" cy="809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37414" y="316162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37414" y="316162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37453" y="289948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737453" y="289948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44362" y="3105314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928630" y="30620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928630" y="30620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885492" y="268323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912253" y="2709992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44402" y="2858236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28669" y="28150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28669" y="28150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905404" y="3319419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44402" y="263716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928669" y="25939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28669" y="25939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76174" y="2759469"/>
            <a:ext cx="438784" cy="694055"/>
          </a:xfrm>
          <a:custGeom>
            <a:avLst/>
            <a:gdLst/>
            <a:ahLst/>
            <a:cxnLst/>
            <a:rect l="l" t="t" r="r" b="b"/>
            <a:pathLst>
              <a:path w="438784" h="694054">
                <a:moveTo>
                  <a:pt x="438753" y="693758"/>
                </a:moveTo>
                <a:lnTo>
                  <a:pt x="388288" y="690683"/>
                </a:lnTo>
                <a:lnTo>
                  <a:pt x="338523" y="681784"/>
                </a:lnTo>
                <a:lnTo>
                  <a:pt x="290026" y="667544"/>
                </a:lnTo>
                <a:lnTo>
                  <a:pt x="243367" y="648450"/>
                </a:lnTo>
                <a:lnTo>
                  <a:pt x="199114" y="624987"/>
                </a:lnTo>
                <a:lnTo>
                  <a:pt x="157837" y="597640"/>
                </a:lnTo>
                <a:lnTo>
                  <a:pt x="120104" y="566896"/>
                </a:lnTo>
                <a:lnTo>
                  <a:pt x="86484" y="533238"/>
                </a:lnTo>
                <a:lnTo>
                  <a:pt x="57547" y="497154"/>
                </a:lnTo>
                <a:lnTo>
                  <a:pt x="33861" y="459128"/>
                </a:lnTo>
                <a:lnTo>
                  <a:pt x="15995" y="419645"/>
                </a:lnTo>
                <a:lnTo>
                  <a:pt x="4518" y="379192"/>
                </a:lnTo>
                <a:lnTo>
                  <a:pt x="0" y="338253"/>
                </a:lnTo>
                <a:lnTo>
                  <a:pt x="3370" y="293918"/>
                </a:lnTo>
                <a:lnTo>
                  <a:pt x="14826" y="250199"/>
                </a:lnTo>
                <a:lnTo>
                  <a:pt x="33618" y="207716"/>
                </a:lnTo>
                <a:lnTo>
                  <a:pt x="58996" y="167084"/>
                </a:lnTo>
                <a:lnTo>
                  <a:pt x="90213" y="128920"/>
                </a:lnTo>
                <a:lnTo>
                  <a:pt x="126518" y="93843"/>
                </a:lnTo>
                <a:lnTo>
                  <a:pt x="156636" y="69932"/>
                </a:lnTo>
                <a:lnTo>
                  <a:pt x="188880" y="48363"/>
                </a:lnTo>
                <a:lnTo>
                  <a:pt x="222933" y="29399"/>
                </a:lnTo>
                <a:lnTo>
                  <a:pt x="258479" y="13299"/>
                </a:lnTo>
                <a:lnTo>
                  <a:pt x="295202" y="323"/>
                </a:lnTo>
                <a:lnTo>
                  <a:pt x="29628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758190" y="2718839"/>
            <a:ext cx="109259" cy="81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7414" y="135627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37414" y="1356271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7453" y="109413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737453" y="1094139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44362" y="1299964"/>
            <a:ext cx="0" cy="56515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928630" y="12567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28630" y="125673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85492" y="877882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12253" y="904643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69">
                <a:moveTo>
                  <a:pt x="64296" y="40230"/>
                </a:moveTo>
                <a:lnTo>
                  <a:pt x="0" y="40230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30"/>
                </a:lnTo>
                <a:close/>
              </a:path>
              <a:path w="64770" h="64769">
                <a:moveTo>
                  <a:pt x="40230" y="64296"/>
                </a:moveTo>
                <a:lnTo>
                  <a:pt x="24065" y="64296"/>
                </a:lnTo>
                <a:lnTo>
                  <a:pt x="24065" y="40230"/>
                </a:lnTo>
                <a:lnTo>
                  <a:pt x="40230" y="40230"/>
                </a:lnTo>
                <a:lnTo>
                  <a:pt x="40230" y="6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44402" y="1052885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928669" y="100966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928669" y="100966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905404" y="1514069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944402" y="831812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928669" y="788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928669" y="78858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556574" y="962661"/>
            <a:ext cx="358775" cy="685800"/>
          </a:xfrm>
          <a:custGeom>
            <a:avLst/>
            <a:gdLst/>
            <a:ahLst/>
            <a:cxnLst/>
            <a:rect l="l" t="t" r="r" b="b"/>
            <a:pathLst>
              <a:path w="358775" h="685800">
                <a:moveTo>
                  <a:pt x="358353" y="685216"/>
                </a:moveTo>
                <a:lnTo>
                  <a:pt x="313733" y="681615"/>
                </a:lnTo>
                <a:lnTo>
                  <a:pt x="269851" y="671226"/>
                </a:lnTo>
                <a:lnTo>
                  <a:pt x="227289" y="654664"/>
                </a:lnTo>
                <a:lnTo>
                  <a:pt x="186632" y="632548"/>
                </a:lnTo>
                <a:lnTo>
                  <a:pt x="148463" y="605495"/>
                </a:lnTo>
                <a:lnTo>
                  <a:pt x="113367" y="574120"/>
                </a:lnTo>
                <a:lnTo>
                  <a:pt x="81927" y="539043"/>
                </a:lnTo>
                <a:lnTo>
                  <a:pt x="54727" y="500880"/>
                </a:lnTo>
                <a:lnTo>
                  <a:pt x="32350" y="460248"/>
                </a:lnTo>
                <a:lnTo>
                  <a:pt x="15381" y="417764"/>
                </a:lnTo>
                <a:lnTo>
                  <a:pt x="4403" y="374046"/>
                </a:lnTo>
                <a:lnTo>
                  <a:pt x="0" y="329711"/>
                </a:lnTo>
                <a:lnTo>
                  <a:pt x="3873" y="276563"/>
                </a:lnTo>
                <a:lnTo>
                  <a:pt x="17002" y="224481"/>
                </a:lnTo>
                <a:lnTo>
                  <a:pt x="38334" y="174533"/>
                </a:lnTo>
                <a:lnTo>
                  <a:pt x="66815" y="127784"/>
                </a:lnTo>
                <a:lnTo>
                  <a:pt x="101393" y="85301"/>
                </a:lnTo>
                <a:lnTo>
                  <a:pt x="151585" y="39821"/>
                </a:lnTo>
                <a:lnTo>
                  <a:pt x="207601" y="4757"/>
                </a:lnTo>
                <a:lnTo>
                  <a:pt x="214910" y="1210"/>
                </a:lnTo>
                <a:lnTo>
                  <a:pt x="21752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757478" y="922483"/>
            <a:ext cx="110371" cy="80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37414" y="4064296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37414" y="4064296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37453" y="380216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7453" y="3802164"/>
            <a:ext cx="414020" cy="149225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7" y="0"/>
                </a:lnTo>
                <a:lnTo>
                  <a:pt x="413897" y="148635"/>
                </a:lnTo>
                <a:lnTo>
                  <a:pt x="0" y="14863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944362" y="4007989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928630" y="396476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928630" y="396476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5492" y="3585907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8"/>
                </a:moveTo>
                <a:lnTo>
                  <a:pt x="4629" y="35978"/>
                </a:lnTo>
                <a:lnTo>
                  <a:pt x="17253" y="17253"/>
                </a:lnTo>
                <a:lnTo>
                  <a:pt x="35978" y="4629"/>
                </a:lnTo>
                <a:lnTo>
                  <a:pt x="58908" y="0"/>
                </a:lnTo>
                <a:lnTo>
                  <a:pt x="100562" y="17253"/>
                </a:lnTo>
                <a:lnTo>
                  <a:pt x="117816" y="58908"/>
                </a:lnTo>
                <a:lnTo>
                  <a:pt x="113187" y="81838"/>
                </a:lnTo>
                <a:lnTo>
                  <a:pt x="100562" y="100562"/>
                </a:lnTo>
                <a:lnTo>
                  <a:pt x="81837" y="113187"/>
                </a:lnTo>
                <a:lnTo>
                  <a:pt x="58908" y="117816"/>
                </a:lnTo>
                <a:lnTo>
                  <a:pt x="35978" y="113187"/>
                </a:lnTo>
                <a:lnTo>
                  <a:pt x="17253" y="100562"/>
                </a:lnTo>
                <a:lnTo>
                  <a:pt x="4629" y="81838"/>
                </a:lnTo>
                <a:lnTo>
                  <a:pt x="0" y="5890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912253" y="3612667"/>
            <a:ext cx="64769" cy="6476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30" y="24065"/>
                </a:moveTo>
                <a:lnTo>
                  <a:pt x="24065" y="24065"/>
                </a:lnTo>
                <a:lnTo>
                  <a:pt x="24065" y="0"/>
                </a:lnTo>
                <a:lnTo>
                  <a:pt x="40230" y="0"/>
                </a:lnTo>
                <a:lnTo>
                  <a:pt x="40230" y="24065"/>
                </a:lnTo>
                <a:close/>
              </a:path>
              <a:path w="64770" h="64770">
                <a:moveTo>
                  <a:pt x="64296" y="40229"/>
                </a:moveTo>
                <a:lnTo>
                  <a:pt x="0" y="40229"/>
                </a:lnTo>
                <a:lnTo>
                  <a:pt x="0" y="24065"/>
                </a:lnTo>
                <a:lnTo>
                  <a:pt x="64296" y="24065"/>
                </a:lnTo>
                <a:lnTo>
                  <a:pt x="64296" y="40229"/>
                </a:lnTo>
                <a:close/>
              </a:path>
              <a:path w="64770" h="64770">
                <a:moveTo>
                  <a:pt x="40230" y="64295"/>
                </a:moveTo>
                <a:lnTo>
                  <a:pt x="24065" y="64295"/>
                </a:lnTo>
                <a:lnTo>
                  <a:pt x="24065" y="40229"/>
                </a:lnTo>
                <a:lnTo>
                  <a:pt x="40230" y="40229"/>
                </a:lnTo>
                <a:lnTo>
                  <a:pt x="40230" y="64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944402" y="3760911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928669" y="37176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28669" y="371768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05404" y="4222094"/>
            <a:ext cx="77996" cy="172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44402" y="3539837"/>
            <a:ext cx="0" cy="41275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28669" y="349661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28669" y="349661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489574" y="3663258"/>
            <a:ext cx="425450" cy="692785"/>
          </a:xfrm>
          <a:custGeom>
            <a:avLst/>
            <a:gdLst/>
            <a:ahLst/>
            <a:cxnLst/>
            <a:rect l="l" t="t" r="r" b="b"/>
            <a:pathLst>
              <a:path w="425450" h="692785">
                <a:moveTo>
                  <a:pt x="425353" y="692643"/>
                </a:moveTo>
                <a:lnTo>
                  <a:pt x="376431" y="689569"/>
                </a:lnTo>
                <a:lnTo>
                  <a:pt x="328191" y="680669"/>
                </a:lnTo>
                <a:lnTo>
                  <a:pt x="281182" y="666430"/>
                </a:lnTo>
                <a:lnTo>
                  <a:pt x="235956" y="647336"/>
                </a:lnTo>
                <a:lnTo>
                  <a:pt x="193064" y="623873"/>
                </a:lnTo>
                <a:lnTo>
                  <a:pt x="153055" y="596526"/>
                </a:lnTo>
                <a:lnTo>
                  <a:pt x="116481" y="565782"/>
                </a:lnTo>
                <a:lnTo>
                  <a:pt x="83892" y="532124"/>
                </a:lnTo>
                <a:lnTo>
                  <a:pt x="55840" y="496040"/>
                </a:lnTo>
                <a:lnTo>
                  <a:pt x="32873" y="458014"/>
                </a:lnTo>
                <a:lnTo>
                  <a:pt x="15544" y="418531"/>
                </a:lnTo>
                <a:lnTo>
                  <a:pt x="4403" y="378077"/>
                </a:lnTo>
                <a:lnTo>
                  <a:pt x="0" y="337138"/>
                </a:lnTo>
                <a:lnTo>
                  <a:pt x="3235" y="292803"/>
                </a:lnTo>
                <a:lnTo>
                  <a:pt x="14299" y="249085"/>
                </a:lnTo>
                <a:lnTo>
                  <a:pt x="32466" y="206602"/>
                </a:lnTo>
                <a:lnTo>
                  <a:pt x="57011" y="165970"/>
                </a:lnTo>
                <a:lnTo>
                  <a:pt x="87208" y="127806"/>
                </a:lnTo>
                <a:lnTo>
                  <a:pt x="122331" y="92729"/>
                </a:lnTo>
                <a:lnTo>
                  <a:pt x="182664" y="47249"/>
                </a:lnTo>
                <a:lnTo>
                  <a:pt x="249999" y="12185"/>
                </a:lnTo>
                <a:lnTo>
                  <a:pt x="267641" y="5290"/>
                </a:lnTo>
                <a:lnTo>
                  <a:pt x="270602" y="4208"/>
                </a:lnTo>
                <a:lnTo>
                  <a:pt x="273574" y="3160"/>
                </a:lnTo>
                <a:lnTo>
                  <a:pt x="276556" y="2146"/>
                </a:lnTo>
                <a:lnTo>
                  <a:pt x="278046" y="1639"/>
                </a:lnTo>
                <a:lnTo>
                  <a:pt x="279539" y="1141"/>
                </a:lnTo>
                <a:lnTo>
                  <a:pt x="281034" y="651"/>
                </a:lnTo>
                <a:lnTo>
                  <a:pt x="283065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758059" y="3622677"/>
            <a:ext cx="109433" cy="811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73025" y="4396830"/>
            <a:ext cx="332422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Huang et al, </a:t>
            </a:r>
            <a:r>
              <a:rPr sz="900" dirty="0">
                <a:latin typeface="Arial"/>
                <a:cs typeface="Arial"/>
              </a:rPr>
              <a:t>“Deep </a:t>
            </a:r>
            <a:r>
              <a:rPr sz="900" spc="-5" dirty="0">
                <a:latin typeface="Arial"/>
                <a:cs typeface="Arial"/>
              </a:rPr>
              <a:t>Networks with Stochastic Depth”, ECCV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156" name="날짜 개체 틀 15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C9FF79B9-C2E1-490D-9696-CFF88E51EE4E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7" name="바닥글 개체 틀 156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63</a:t>
            </a:fld>
            <a:endParaRPr lang="en-US" altLang="ko-KR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54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90" dirty="0"/>
              <a:t> </a:t>
            </a:r>
            <a:r>
              <a:rPr spc="-5" dirty="0"/>
              <a:t>Cutout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3"/>
            <a:ext cx="596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Set </a:t>
            </a:r>
            <a:r>
              <a:rPr sz="2400" dirty="0">
                <a:latin typeface="Arial"/>
                <a:cs typeface="Arial"/>
              </a:rPr>
              <a:t>random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regions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zero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574" y="860518"/>
            <a:ext cx="3183255" cy="3269484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full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875"/>
              </a:lnSpc>
              <a:spcBef>
                <a:spcPts val="1614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260"/>
              </a:lnSpc>
            </a:pPr>
            <a:r>
              <a:rPr sz="1900" spc="-5" dirty="0"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69215" marR="657225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 Normalization  Data </a:t>
            </a:r>
            <a:r>
              <a:rPr sz="1900" spc="-5">
                <a:latin typeface="Arial"/>
                <a:cs typeface="Arial"/>
              </a:rPr>
              <a:t>Augmentation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65722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DropConnect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65722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Fractional </a:t>
            </a:r>
            <a:r>
              <a:rPr sz="1900" dirty="0">
                <a:latin typeface="Arial"/>
                <a:cs typeface="Arial"/>
              </a:rPr>
              <a:t>Max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Pooling  Stochastic </a:t>
            </a:r>
            <a:r>
              <a:rPr sz="1900" spc="-5">
                <a:latin typeface="Arial"/>
                <a:cs typeface="Arial"/>
              </a:rPr>
              <a:t>Depth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657225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Cutout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235853"/>
            <a:ext cx="284416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10" dirty="0">
                <a:latin typeface="Arial"/>
                <a:cs typeface="Arial"/>
              </a:rPr>
              <a:t>DeVries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spc="-25" dirty="0">
                <a:latin typeface="Arial"/>
                <a:cs typeface="Arial"/>
              </a:rPr>
              <a:t>Taylor, </a:t>
            </a:r>
            <a:r>
              <a:rPr sz="900" dirty="0">
                <a:latin typeface="Arial"/>
                <a:cs typeface="Arial"/>
              </a:rPr>
              <a:t>“Improved </a:t>
            </a:r>
            <a:r>
              <a:rPr sz="900" spc="-5" dirty="0">
                <a:latin typeface="Arial"/>
                <a:cs typeface="Arial"/>
              </a:rPr>
              <a:t>Regularization of  Convolutional Neural Networks with Cutout”, arXiv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2017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7675" y="1278108"/>
            <a:ext cx="1346913" cy="1262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4815" y="1379283"/>
            <a:ext cx="729615" cy="729615"/>
          </a:xfrm>
          <a:custGeom>
            <a:avLst/>
            <a:gdLst/>
            <a:ahLst/>
            <a:cxnLst/>
            <a:rect l="l" t="t" r="r" b="b"/>
            <a:pathLst>
              <a:path w="729614" h="729614">
                <a:moveTo>
                  <a:pt x="0" y="0"/>
                </a:moveTo>
                <a:lnTo>
                  <a:pt x="729299" y="0"/>
                </a:lnTo>
                <a:lnTo>
                  <a:pt x="729299" y="729299"/>
                </a:lnTo>
                <a:lnTo>
                  <a:pt x="0" y="729299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5832" y="1278099"/>
            <a:ext cx="1346914" cy="1262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283" y="1757290"/>
            <a:ext cx="729615" cy="729615"/>
          </a:xfrm>
          <a:custGeom>
            <a:avLst/>
            <a:gdLst/>
            <a:ahLst/>
            <a:cxnLst/>
            <a:rect l="l" t="t" r="r" b="b"/>
            <a:pathLst>
              <a:path w="729615" h="729614">
                <a:moveTo>
                  <a:pt x="0" y="0"/>
                </a:moveTo>
                <a:lnTo>
                  <a:pt x="729299" y="0"/>
                </a:lnTo>
                <a:lnTo>
                  <a:pt x="729299" y="729299"/>
                </a:lnTo>
                <a:lnTo>
                  <a:pt x="0" y="729299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7675" y="2591598"/>
            <a:ext cx="1346913" cy="1262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6477" y="3125197"/>
            <a:ext cx="729615" cy="729615"/>
          </a:xfrm>
          <a:custGeom>
            <a:avLst/>
            <a:gdLst/>
            <a:ahLst/>
            <a:cxnLst/>
            <a:rect l="l" t="t" r="r" b="b"/>
            <a:pathLst>
              <a:path w="729614" h="729614">
                <a:moveTo>
                  <a:pt x="0" y="0"/>
                </a:moveTo>
                <a:lnTo>
                  <a:pt x="729299" y="0"/>
                </a:lnTo>
                <a:lnTo>
                  <a:pt x="729299" y="729299"/>
                </a:lnTo>
                <a:lnTo>
                  <a:pt x="0" y="729299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5836" y="2602493"/>
            <a:ext cx="1346913" cy="1262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48276" y="2858393"/>
            <a:ext cx="729615" cy="729615"/>
          </a:xfrm>
          <a:custGeom>
            <a:avLst/>
            <a:gdLst/>
            <a:ahLst/>
            <a:cxnLst/>
            <a:rect l="l" t="t" r="r" b="b"/>
            <a:pathLst>
              <a:path w="729615" h="729614">
                <a:moveTo>
                  <a:pt x="0" y="0"/>
                </a:moveTo>
                <a:lnTo>
                  <a:pt x="729299" y="0"/>
                </a:lnTo>
                <a:lnTo>
                  <a:pt x="729299" y="729299"/>
                </a:lnTo>
                <a:lnTo>
                  <a:pt x="0" y="729299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50950" y="3969492"/>
            <a:ext cx="4161154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10" dirty="0">
                <a:latin typeface="Arial"/>
                <a:cs typeface="Arial"/>
              </a:rPr>
              <a:t>Works </a:t>
            </a:r>
            <a:r>
              <a:rPr sz="1600" dirty="0">
                <a:latin typeface="Arial"/>
                <a:cs typeface="Arial"/>
              </a:rPr>
              <a:t>very </a:t>
            </a:r>
            <a:r>
              <a:rPr sz="1600" spc="-5" dirty="0">
                <a:latin typeface="Arial"/>
                <a:cs typeface="Arial"/>
              </a:rPr>
              <a:t>well for </a:t>
            </a:r>
            <a:r>
              <a:rPr sz="1600" dirty="0">
                <a:latin typeface="Arial"/>
                <a:cs typeface="Arial"/>
              </a:rPr>
              <a:t>small </a:t>
            </a:r>
            <a:r>
              <a:rPr sz="1600" spc="-5" dirty="0">
                <a:latin typeface="Arial"/>
                <a:cs typeface="Arial"/>
              </a:rPr>
              <a:t>datasets like </a:t>
            </a:r>
            <a:r>
              <a:rPr sz="1600" spc="-20" dirty="0">
                <a:latin typeface="Arial"/>
                <a:cs typeface="Arial"/>
              </a:rPr>
              <a:t>CIFAR,  </a:t>
            </a:r>
            <a:r>
              <a:rPr sz="1600" spc="-5" dirty="0">
                <a:latin typeface="Arial"/>
                <a:cs typeface="Arial"/>
              </a:rPr>
              <a:t>less </a:t>
            </a:r>
            <a:r>
              <a:rPr sz="1600" dirty="0">
                <a:latin typeface="Arial"/>
                <a:cs typeface="Arial"/>
              </a:rPr>
              <a:t>common </a:t>
            </a:r>
            <a:r>
              <a:rPr sz="1600" spc="-5" dirty="0">
                <a:latin typeface="Arial"/>
                <a:cs typeface="Arial"/>
              </a:rPr>
              <a:t>for large datasets like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ImageNet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날짜 개체 틀 2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55249B9-B359-44DF-B1D3-06D4E2E74FE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64</a:t>
            </a:fld>
            <a:endParaRPr lang="en-US" altLang="ko-KR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41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Regularization:</a:t>
            </a:r>
            <a:r>
              <a:rPr spc="-90" dirty="0"/>
              <a:t> </a:t>
            </a:r>
            <a:r>
              <a:rPr dirty="0"/>
              <a:t>Mixup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3"/>
            <a:ext cx="598551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Train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random </a:t>
            </a:r>
            <a:r>
              <a:rPr sz="2400" spc="-5" dirty="0">
                <a:latin typeface="Arial"/>
                <a:cs typeface="Arial"/>
              </a:rPr>
              <a:t>blends of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Use original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875"/>
              </a:lnSpc>
              <a:spcBef>
                <a:spcPts val="1614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215">
              <a:lnSpc>
                <a:spcPts val="2260"/>
              </a:lnSpc>
            </a:pPr>
            <a:r>
              <a:rPr sz="1900" spc="-5" dirty="0"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69215" marR="3459479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 Normalization  Data </a:t>
            </a:r>
            <a:r>
              <a:rPr sz="1900" spc="-5">
                <a:latin typeface="Arial"/>
                <a:cs typeface="Arial"/>
              </a:rPr>
              <a:t>Augmentation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3459479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DropConnect  </a:t>
            </a:r>
            <a:endParaRPr lang="en-US" sz="1900" spc="-5" smtClean="0">
              <a:latin typeface="Arial"/>
              <a:cs typeface="Arial"/>
            </a:endParaRPr>
          </a:p>
          <a:p>
            <a:pPr marL="69215" marR="3459479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Fractional </a:t>
            </a:r>
            <a:r>
              <a:rPr sz="1900" dirty="0">
                <a:latin typeface="Arial"/>
                <a:cs typeface="Arial"/>
              </a:rPr>
              <a:t>Max</a:t>
            </a:r>
            <a:r>
              <a:rPr sz="1900" spc="-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Pooling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3430047"/>
            <a:ext cx="3520440" cy="11264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0020" marR="1533525">
              <a:lnSpc>
                <a:spcPts val="2250"/>
              </a:lnSpc>
              <a:spcBef>
                <a:spcPts val="200"/>
              </a:spcBef>
            </a:pPr>
            <a:r>
              <a:rPr sz="1900" spc="-5" dirty="0">
                <a:latin typeface="Arial"/>
                <a:cs typeface="Arial"/>
              </a:rPr>
              <a:t>Stochastic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Depth  Cutout</a:t>
            </a:r>
            <a:endParaRPr sz="1900">
              <a:latin typeface="Arial"/>
              <a:cs typeface="Arial"/>
            </a:endParaRPr>
          </a:p>
          <a:p>
            <a:pPr marL="160020">
              <a:lnSpc>
                <a:spcPts val="2180"/>
              </a:lnSpc>
            </a:pPr>
            <a:r>
              <a:rPr sz="1900" dirty="0">
                <a:latin typeface="Arial"/>
                <a:cs typeface="Arial"/>
              </a:rPr>
              <a:t>Mixup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900" spc="-5" dirty="0">
                <a:latin typeface="Arial"/>
                <a:cs typeface="Arial"/>
              </a:rPr>
              <a:t>Zhang et al, </a:t>
            </a:r>
            <a:r>
              <a:rPr sz="900" dirty="0">
                <a:latin typeface="Arial"/>
                <a:cs typeface="Arial"/>
              </a:rPr>
              <a:t>“</a:t>
            </a:r>
            <a:r>
              <a:rPr sz="900" i="1" dirty="0">
                <a:latin typeface="Arial"/>
                <a:cs typeface="Arial"/>
              </a:rPr>
              <a:t>mixup</a:t>
            </a:r>
            <a:r>
              <a:rPr sz="900" dirty="0">
                <a:latin typeface="Arial"/>
                <a:cs typeface="Arial"/>
              </a:rPr>
              <a:t>: </a:t>
            </a:r>
            <a:r>
              <a:rPr sz="900" spc="-5" dirty="0">
                <a:latin typeface="Arial"/>
                <a:cs typeface="Arial"/>
              </a:rPr>
              <a:t>Beyond Empirical Risk </a:t>
            </a:r>
            <a:r>
              <a:rPr sz="900" dirty="0">
                <a:latin typeface="Arial"/>
                <a:cs typeface="Arial"/>
              </a:rPr>
              <a:t>Minimization”, </a:t>
            </a:r>
            <a:r>
              <a:rPr sz="900" spc="-5" dirty="0">
                <a:latin typeface="Arial"/>
                <a:cs typeface="Arial"/>
              </a:rPr>
              <a:t>ICLR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7399" y="1575974"/>
            <a:ext cx="1344824" cy="126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7400" y="2917899"/>
            <a:ext cx="1344825" cy="126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2012" y="1575975"/>
            <a:ext cx="1905286" cy="1786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11162" y="3444797"/>
            <a:ext cx="240601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Randomly blend the pixels  of pairs of training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e.g. 40% </a:t>
            </a:r>
            <a:r>
              <a:rPr sz="1600" dirty="0">
                <a:latin typeface="Arial"/>
                <a:cs typeface="Arial"/>
              </a:rPr>
              <a:t>cat, </a:t>
            </a:r>
            <a:r>
              <a:rPr sz="1600" spc="-5" dirty="0">
                <a:latin typeface="Arial"/>
                <a:cs typeface="Arial"/>
              </a:rPr>
              <a:t>60%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30599" y="1806624"/>
            <a:ext cx="976630" cy="1252855"/>
          </a:xfrm>
          <a:custGeom>
            <a:avLst/>
            <a:gdLst/>
            <a:ahLst/>
            <a:cxnLst/>
            <a:rect l="l" t="t" r="r" b="b"/>
            <a:pathLst>
              <a:path w="976629" h="1252855">
                <a:moveTo>
                  <a:pt x="299" y="1252499"/>
                </a:moveTo>
                <a:lnTo>
                  <a:pt x="0" y="0"/>
                </a:lnTo>
                <a:lnTo>
                  <a:pt x="976258" y="244049"/>
                </a:lnTo>
                <a:lnTo>
                  <a:pt x="976441" y="1008449"/>
                </a:lnTo>
                <a:lnTo>
                  <a:pt x="299" y="12524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0599" y="1806624"/>
            <a:ext cx="976630" cy="1252855"/>
          </a:xfrm>
          <a:custGeom>
            <a:avLst/>
            <a:gdLst/>
            <a:ahLst/>
            <a:cxnLst/>
            <a:rect l="l" t="t" r="r" b="b"/>
            <a:pathLst>
              <a:path w="976629" h="1252855">
                <a:moveTo>
                  <a:pt x="0" y="0"/>
                </a:moveTo>
                <a:lnTo>
                  <a:pt x="976258" y="244049"/>
                </a:lnTo>
                <a:lnTo>
                  <a:pt x="976441" y="1008449"/>
                </a:lnTo>
                <a:lnTo>
                  <a:pt x="299" y="1252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0354" y="22989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2119" y="2080322"/>
            <a:ext cx="113220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35" dirty="0">
                <a:latin typeface="Arial"/>
                <a:cs typeface="Arial"/>
              </a:rPr>
              <a:t>Target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label:  </a:t>
            </a:r>
            <a:r>
              <a:rPr sz="1600" dirty="0">
                <a:latin typeface="Arial"/>
                <a:cs typeface="Arial"/>
              </a:rPr>
              <a:t>cat: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dog: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0.6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501D827-4BE3-4BE0-89EF-2474BD060E53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65</a:t>
            </a:fld>
            <a:endParaRPr lang="en-US" altLang="ko-K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947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703833"/>
            <a:ext cx="481012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20" dirty="0">
                <a:latin typeface="Arial"/>
                <a:cs typeface="Arial"/>
              </a:rPr>
              <a:t>Training</a:t>
            </a:r>
            <a:r>
              <a:rPr sz="2400" spc="-2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30" dirty="0">
                <a:latin typeface="Arial"/>
                <a:cs typeface="Arial"/>
              </a:rPr>
              <a:t>Testing</a:t>
            </a:r>
            <a:r>
              <a:rPr sz="2400" spc="-30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Marginalize </a:t>
            </a:r>
            <a:r>
              <a:rPr sz="2400" spc="-5" dirty="0">
                <a:latin typeface="Arial"/>
                <a:cs typeface="Arial"/>
              </a:rPr>
              <a:t>over 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600" y="1636808"/>
            <a:ext cx="2473960" cy="2769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Examples</a:t>
            </a:r>
            <a:r>
              <a:rPr sz="2400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260"/>
              </a:lnSpc>
            </a:pPr>
            <a:r>
              <a:rPr sz="1900" spc="-5" dirty="0">
                <a:solidFill>
                  <a:srgbClr val="999999"/>
                </a:solidFill>
                <a:latin typeface="Arial"/>
                <a:cs typeface="Arial"/>
              </a:rPr>
              <a:t>Dropout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5" dirty="0">
                <a:latin typeface="Arial"/>
                <a:cs typeface="Arial"/>
              </a:rPr>
              <a:t>Batch Normalization  Data </a:t>
            </a:r>
            <a:r>
              <a:rPr sz="1900" spc="-5">
                <a:latin typeface="Arial"/>
                <a:cs typeface="Arial"/>
              </a:rPr>
              <a:t>Augmentation  </a:t>
            </a:r>
            <a:endParaRPr lang="en-US" sz="1900" spc="-5" smtClean="0"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solidFill>
                  <a:srgbClr val="999999"/>
                </a:solidFill>
                <a:latin typeface="Arial"/>
                <a:cs typeface="Arial"/>
              </a:rPr>
              <a:t>DropConnect  </a:t>
            </a:r>
            <a:endParaRPr lang="en-US" sz="1900" spc="-5" smtClean="0">
              <a:solidFill>
                <a:srgbClr val="999999"/>
              </a:solidFill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solidFill>
                  <a:srgbClr val="999999"/>
                </a:solidFill>
                <a:latin typeface="Arial"/>
                <a:cs typeface="Arial"/>
              </a:rPr>
              <a:t>Fractional </a:t>
            </a:r>
            <a:r>
              <a:rPr sz="1900" dirty="0">
                <a:solidFill>
                  <a:srgbClr val="999999"/>
                </a:solidFill>
                <a:latin typeface="Arial"/>
                <a:cs typeface="Arial"/>
              </a:rPr>
              <a:t>Max</a:t>
            </a:r>
            <a:r>
              <a:rPr sz="1900" spc="-10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1900" spc="-5">
                <a:solidFill>
                  <a:srgbClr val="999999"/>
                </a:solidFill>
                <a:latin typeface="Arial"/>
                <a:cs typeface="Arial"/>
              </a:rPr>
              <a:t>Pooling  </a:t>
            </a:r>
            <a:endParaRPr lang="en-US" sz="1900" spc="-5" smtClean="0">
              <a:solidFill>
                <a:srgbClr val="999999"/>
              </a:solidFill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solidFill>
                  <a:srgbClr val="999999"/>
                </a:solidFill>
                <a:latin typeface="Arial"/>
                <a:cs typeface="Arial"/>
              </a:rPr>
              <a:t>Stochastic </a:t>
            </a:r>
            <a:r>
              <a:rPr sz="1900" spc="-5">
                <a:solidFill>
                  <a:srgbClr val="999999"/>
                </a:solidFill>
                <a:latin typeface="Arial"/>
                <a:cs typeface="Arial"/>
              </a:rPr>
              <a:t>Depth  </a:t>
            </a:r>
            <a:endParaRPr lang="en-US" sz="1900" spc="-5" smtClean="0">
              <a:solidFill>
                <a:srgbClr val="999999"/>
              </a:solidFill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5" smtClean="0">
                <a:latin typeface="Arial"/>
                <a:cs typeface="Arial"/>
              </a:rPr>
              <a:t>Cutout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180"/>
              </a:lnSpc>
            </a:pPr>
            <a:r>
              <a:rPr sz="1900" dirty="0">
                <a:latin typeface="Arial"/>
                <a:cs typeface="Arial"/>
              </a:rPr>
              <a:t>Mixup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2486" y="1884148"/>
            <a:ext cx="3703320" cy="20294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21310" marR="573405" indent="-309245">
              <a:lnSpc>
                <a:spcPts val="2250"/>
              </a:lnSpc>
              <a:spcBef>
                <a:spcPts val="200"/>
              </a:spcBef>
              <a:buChar char="-"/>
              <a:tabLst>
                <a:tab pos="321310" algn="l"/>
                <a:tab pos="321945" algn="l"/>
              </a:tabLst>
            </a:pPr>
            <a:r>
              <a:rPr sz="1900" spc="-5" dirty="0">
                <a:latin typeface="Arial"/>
                <a:cs typeface="Arial"/>
              </a:rPr>
              <a:t>Consider dropout for large  fully-connected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layers</a:t>
            </a:r>
            <a:endParaRPr sz="1900">
              <a:latin typeface="Arial"/>
              <a:cs typeface="Arial"/>
            </a:endParaRPr>
          </a:p>
          <a:p>
            <a:pPr marL="321310" marR="130175" indent="-309245">
              <a:lnSpc>
                <a:spcPts val="2250"/>
              </a:lnSpc>
              <a:buChar char="-"/>
              <a:tabLst>
                <a:tab pos="321310" algn="l"/>
                <a:tab pos="321945" algn="l"/>
              </a:tabLst>
            </a:pPr>
            <a:r>
              <a:rPr sz="1900" spc="-5" dirty="0">
                <a:latin typeface="Arial"/>
                <a:cs typeface="Arial"/>
              </a:rPr>
              <a:t>Batch normalization and data  augmentation almost always </a:t>
            </a:r>
            <a:r>
              <a:rPr sz="1900" dirty="0">
                <a:latin typeface="Arial"/>
                <a:cs typeface="Arial"/>
              </a:rPr>
              <a:t>a  </a:t>
            </a:r>
            <a:r>
              <a:rPr sz="1900" spc="-5" dirty="0">
                <a:latin typeface="Arial"/>
                <a:cs typeface="Arial"/>
              </a:rPr>
              <a:t>good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idea</a:t>
            </a:r>
            <a:endParaRPr sz="1900">
              <a:latin typeface="Arial"/>
              <a:cs typeface="Arial"/>
            </a:endParaRPr>
          </a:p>
          <a:p>
            <a:pPr marL="321310" marR="5080" indent="-309245">
              <a:lnSpc>
                <a:spcPts val="2250"/>
              </a:lnSpc>
              <a:buChar char="-"/>
              <a:tabLst>
                <a:tab pos="321310" algn="l"/>
                <a:tab pos="321945" algn="l"/>
              </a:tabLst>
            </a:pPr>
            <a:r>
              <a:rPr sz="1900" spc="-25" dirty="0">
                <a:latin typeface="Arial"/>
                <a:cs typeface="Arial"/>
              </a:rPr>
              <a:t>Try </a:t>
            </a:r>
            <a:r>
              <a:rPr sz="1900" dirty="0">
                <a:latin typeface="Arial"/>
                <a:cs typeface="Arial"/>
              </a:rPr>
              <a:t>cutout </a:t>
            </a:r>
            <a:r>
              <a:rPr sz="1900" spc="-5" dirty="0">
                <a:latin typeface="Arial"/>
                <a:cs typeface="Arial"/>
              </a:rPr>
              <a:t>and </a:t>
            </a:r>
            <a:r>
              <a:rPr sz="1900" dirty="0">
                <a:latin typeface="Arial"/>
                <a:cs typeface="Arial"/>
              </a:rPr>
              <a:t>mixup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especially  for </a:t>
            </a:r>
            <a:r>
              <a:rPr sz="1900" dirty="0">
                <a:latin typeface="Arial"/>
                <a:cs typeface="Arial"/>
              </a:rPr>
              <a:t>small classification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datasets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5174774-E5C9-4433-8911-AFCE8C91EB1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66</a:t>
            </a:fld>
            <a:endParaRPr lang="en-US" altLang="ko-K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700" y="1740055"/>
            <a:ext cx="6234430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Choosing</a:t>
            </a:r>
            <a:r>
              <a:rPr sz="4000" spc="-90" dirty="0"/>
              <a:t> </a:t>
            </a:r>
            <a:r>
              <a:rPr sz="4000" spc="-5" dirty="0"/>
              <a:t>Hyperparameters</a:t>
            </a:r>
            <a:endParaRPr sz="4000"/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dirty="0"/>
              <a:t>(without </a:t>
            </a:r>
            <a:r>
              <a:rPr sz="1800" spc="-5" dirty="0"/>
              <a:t>tons of</a:t>
            </a:r>
            <a:r>
              <a:rPr sz="1800" spc="-15" dirty="0"/>
              <a:t> </a:t>
            </a:r>
            <a:r>
              <a:rPr sz="1800" spc="-5" dirty="0"/>
              <a:t>GPUs)</a:t>
            </a:r>
            <a:endParaRPr sz="180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D5C9176-1F99-490B-B2FD-AE0610C527F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67</a:t>
            </a:fld>
            <a:endParaRPr lang="en-US" altLang="ko-K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736727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sz="2400" spc="-30" dirty="0">
                <a:latin typeface="Arial"/>
                <a:cs typeface="Arial"/>
              </a:rPr>
              <a:t>Turn </a:t>
            </a:r>
            <a:r>
              <a:rPr sz="2400" spc="-20" dirty="0">
                <a:latin typeface="Arial"/>
                <a:cs typeface="Arial"/>
              </a:rPr>
              <a:t>off </a:t>
            </a:r>
            <a:r>
              <a:rPr sz="2400" spc="-5" dirty="0">
                <a:latin typeface="Arial"/>
                <a:cs typeface="Arial"/>
              </a:rPr>
              <a:t>weight </a:t>
            </a:r>
            <a:r>
              <a:rPr sz="2400" spc="-35" dirty="0">
                <a:latin typeface="Arial"/>
                <a:cs typeface="Arial"/>
              </a:rPr>
              <a:t>decay, </a:t>
            </a:r>
            <a:r>
              <a:rPr sz="2400" dirty="0">
                <a:latin typeface="Arial"/>
                <a:cs typeface="Arial"/>
              </a:rPr>
              <a:t>sanity check </a:t>
            </a:r>
            <a:r>
              <a:rPr sz="2400" spc="-5" dirty="0">
                <a:latin typeface="Arial"/>
                <a:cs typeface="Arial"/>
              </a:rPr>
              <a:t>loss at initialization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e.g. log(C) for </a:t>
            </a:r>
            <a:r>
              <a:rPr sz="2400" dirty="0">
                <a:latin typeface="Arial"/>
                <a:cs typeface="Arial"/>
              </a:rPr>
              <a:t>softmax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C62E4D4F-4C6E-4BFB-89C6-14AC4549232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68</a:t>
            </a:fld>
            <a:endParaRPr lang="en-US" altLang="ko-K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792924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35" dirty="0">
                <a:latin typeface="Arial"/>
                <a:cs typeface="Arial"/>
              </a:rPr>
              <a:t>Try </a:t>
            </a:r>
            <a:r>
              <a:rPr sz="2400" spc="-5" dirty="0">
                <a:latin typeface="Arial"/>
                <a:cs typeface="Arial"/>
              </a:rPr>
              <a:t>to train to 100% training accuracy on </a:t>
            </a:r>
            <a:r>
              <a:rPr sz="2400" dirty="0">
                <a:latin typeface="Arial"/>
                <a:cs typeface="Arial"/>
              </a:rPr>
              <a:t>a small sample </a:t>
            </a:r>
            <a:r>
              <a:rPr sz="2400" spc="-5" dirty="0">
                <a:latin typeface="Arial"/>
                <a:cs typeface="Arial"/>
              </a:rPr>
              <a:t>of  training data </a:t>
            </a:r>
            <a:r>
              <a:rPr sz="2400" dirty="0">
                <a:latin typeface="Arial"/>
                <a:cs typeface="Arial"/>
              </a:rPr>
              <a:t>(~5-10 minibatches); </a:t>
            </a:r>
            <a:r>
              <a:rPr sz="2400" spc="-5" dirty="0">
                <a:latin typeface="Arial"/>
                <a:cs typeface="Arial"/>
              </a:rPr>
              <a:t>fiddle with architecture,  learning </a:t>
            </a:r>
            <a:r>
              <a:rPr sz="2400" dirty="0">
                <a:latin typeface="Arial"/>
                <a:cs typeface="Arial"/>
              </a:rPr>
              <a:t>rate, </a:t>
            </a:r>
            <a:r>
              <a:rPr sz="2400" spc="-5" dirty="0">
                <a:latin typeface="Arial"/>
                <a:cs typeface="Arial"/>
              </a:rPr>
              <a:t>weight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Loss not going down? LR too </a:t>
            </a:r>
            <a:r>
              <a:rPr sz="2400" spc="-40" dirty="0">
                <a:latin typeface="Arial"/>
                <a:cs typeface="Arial"/>
              </a:rPr>
              <a:t>low, </a:t>
            </a:r>
            <a:r>
              <a:rPr sz="2400" spc="-5" dirty="0">
                <a:latin typeface="Arial"/>
                <a:cs typeface="Arial"/>
              </a:rPr>
              <a:t>bad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Loss explodes to Inf or NaN? LR too high, bad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initialization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0524724-A539-48C9-A0E2-DA496A99E0A8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69</a:t>
            </a:fld>
            <a:endParaRPr lang="en-US" altLang="ko-K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4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T</a:t>
            </a:r>
            <a:r>
              <a:rPr spc="-5" dirty="0"/>
              <a:t>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374" y="833735"/>
            <a:ext cx="4965065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0"/>
              </a:spcBef>
              <a:buChar char="-"/>
              <a:tabLst>
                <a:tab pos="367665" algn="l"/>
                <a:tab pos="368300" algn="l"/>
              </a:tabLst>
            </a:pPr>
            <a:r>
              <a:rPr sz="3000" spc="-5" smtClean="0">
                <a:latin typeface="Arial"/>
                <a:cs typeface="Arial"/>
              </a:rPr>
              <a:t>Improve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training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error:</a:t>
            </a:r>
            <a:endParaRPr sz="3000">
              <a:latin typeface="Arial"/>
              <a:cs typeface="Arial"/>
            </a:endParaRPr>
          </a:p>
          <a:p>
            <a:pPr marL="824865" lvl="1" indent="-330835">
              <a:lnSpc>
                <a:spcPts val="2865"/>
              </a:lnSpc>
              <a:spcBef>
                <a:spcPts val="20"/>
              </a:spcBef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Optimizers</a:t>
            </a:r>
            <a:endParaRPr sz="2400">
              <a:latin typeface="Arial"/>
              <a:cs typeface="Arial"/>
            </a:endParaRPr>
          </a:p>
          <a:p>
            <a:pPr marL="824865" lvl="1" indent="-330835">
              <a:lnSpc>
                <a:spcPts val="2840"/>
              </a:lnSpc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schedules</a:t>
            </a:r>
            <a:endParaRPr sz="2400">
              <a:latin typeface="Arial"/>
              <a:cs typeface="Arial"/>
            </a:endParaRPr>
          </a:p>
          <a:p>
            <a:pPr marL="367665" indent="-355600">
              <a:lnSpc>
                <a:spcPts val="3575"/>
              </a:lnSpc>
              <a:buChar char="-"/>
              <a:tabLst>
                <a:tab pos="367665" algn="l"/>
                <a:tab pos="368300" algn="l"/>
              </a:tabLst>
            </a:pPr>
            <a:r>
              <a:rPr sz="3000" spc="-5" dirty="0">
                <a:latin typeface="Arial"/>
                <a:cs typeface="Arial"/>
              </a:rPr>
              <a:t>Improve </a:t>
            </a:r>
            <a:r>
              <a:rPr sz="3000" dirty="0">
                <a:latin typeface="Arial"/>
                <a:cs typeface="Arial"/>
              </a:rPr>
              <a:t>your </a:t>
            </a:r>
            <a:r>
              <a:rPr sz="3000" spc="-5" dirty="0">
                <a:latin typeface="Arial"/>
                <a:cs typeface="Arial"/>
              </a:rPr>
              <a:t>test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error:</a:t>
            </a:r>
            <a:endParaRPr sz="3000">
              <a:latin typeface="Arial"/>
              <a:cs typeface="Arial"/>
            </a:endParaRPr>
          </a:p>
          <a:p>
            <a:pPr marL="824865" lvl="1" indent="-355600">
              <a:lnSpc>
                <a:spcPct val="100000"/>
              </a:lnSpc>
              <a:buSzPct val="125000"/>
              <a:buChar char="-"/>
              <a:tabLst>
                <a:tab pos="824865" algn="l"/>
                <a:tab pos="825500" algn="l"/>
              </a:tabLst>
            </a:pPr>
            <a:r>
              <a:rPr sz="2400" spc="-5" dirty="0">
                <a:latin typeface="Arial"/>
                <a:cs typeface="Arial"/>
              </a:rPr>
              <a:t>Regularization</a:t>
            </a:r>
            <a:endParaRPr sz="2400">
              <a:latin typeface="Arial"/>
              <a:cs typeface="Arial"/>
            </a:endParaRPr>
          </a:p>
          <a:p>
            <a:pPr marL="824865" lvl="1" indent="-330835">
              <a:lnSpc>
                <a:spcPct val="100000"/>
              </a:lnSpc>
              <a:spcBef>
                <a:spcPts val="25"/>
              </a:spcBef>
              <a:buChar char="-"/>
              <a:tabLst>
                <a:tab pos="824865" algn="l"/>
                <a:tab pos="825500" algn="l"/>
              </a:tabLst>
            </a:pPr>
            <a:r>
              <a:rPr sz="2400" spc="-5">
                <a:latin typeface="Arial"/>
                <a:cs typeface="Arial"/>
              </a:rPr>
              <a:t>Choosing</a:t>
            </a:r>
            <a:r>
              <a:rPr sz="2400" spc="-25">
                <a:latin typeface="Arial"/>
                <a:cs typeface="Arial"/>
              </a:rPr>
              <a:t> </a:t>
            </a:r>
            <a:r>
              <a:rPr sz="2400" spc="-5" smtClean="0">
                <a:latin typeface="Arial"/>
                <a:cs typeface="Arial"/>
              </a:rPr>
              <a:t>Hyperparameters</a:t>
            </a:r>
            <a:endParaRPr lang="en-US" sz="2400" spc="-5">
              <a:latin typeface="Arial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3713" y="3388737"/>
            <a:ext cx="32608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665" indent="-355600">
              <a:spcBef>
                <a:spcPts val="100"/>
              </a:spcBef>
              <a:buFontTx/>
              <a:buChar char="-"/>
              <a:tabLst>
                <a:tab pos="367665" algn="l"/>
                <a:tab pos="368300" algn="l"/>
              </a:tabLst>
            </a:pPr>
            <a:r>
              <a:rPr lang="en-US" altLang="ko-KR" sz="3000" kern="0" spc="-10"/>
              <a:t>Transfer</a:t>
            </a:r>
            <a:r>
              <a:rPr lang="en-US" altLang="ko-KR" sz="3000" kern="0" spc="-100"/>
              <a:t> </a:t>
            </a:r>
            <a:r>
              <a:rPr lang="en-US" altLang="ko-KR" sz="3000" kern="0" spc="-5"/>
              <a:t>Learning</a:t>
            </a:r>
            <a:endParaRPr lang="en-US" altLang="ko-KR" sz="3000" spc="-5">
              <a:latin typeface="Arial"/>
              <a:cs typeface="Arial"/>
            </a:endParaRP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125F99CD-D85D-447D-8EA3-78E48FA02276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797433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Use the architecture from the previous </a:t>
            </a:r>
            <a:r>
              <a:rPr sz="2400" dirty="0">
                <a:latin typeface="Arial"/>
                <a:cs typeface="Arial"/>
              </a:rPr>
              <a:t>step, </a:t>
            </a:r>
            <a:r>
              <a:rPr sz="2400" spc="-5" dirty="0">
                <a:latin typeface="Arial"/>
                <a:cs typeface="Arial"/>
              </a:rPr>
              <a:t>use all training  data, turn on </a:t>
            </a:r>
            <a:r>
              <a:rPr sz="2400" dirty="0">
                <a:latin typeface="Arial"/>
                <a:cs typeface="Arial"/>
              </a:rPr>
              <a:t>small </a:t>
            </a:r>
            <a:r>
              <a:rPr sz="2400" spc="-5" dirty="0">
                <a:latin typeface="Arial"/>
                <a:cs typeface="Arial"/>
              </a:rPr>
              <a:t>weight </a:t>
            </a:r>
            <a:r>
              <a:rPr sz="2400" spc="-35" dirty="0">
                <a:latin typeface="Arial"/>
                <a:cs typeface="Arial"/>
              </a:rPr>
              <a:t>decay, </a:t>
            </a: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that 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the loss drop </a:t>
            </a:r>
            <a:r>
              <a:rPr sz="2400" dirty="0">
                <a:latin typeface="Arial"/>
                <a:cs typeface="Arial"/>
              </a:rPr>
              <a:t>significantly </a:t>
            </a:r>
            <a:r>
              <a:rPr sz="2400" spc="-5" dirty="0">
                <a:latin typeface="Arial"/>
                <a:cs typeface="Arial"/>
              </a:rPr>
              <a:t>within ~100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Good learning </a:t>
            </a:r>
            <a:r>
              <a:rPr sz="2400" dirty="0">
                <a:latin typeface="Arial"/>
                <a:cs typeface="Arial"/>
              </a:rPr>
              <a:t>rates </a:t>
            </a:r>
            <a:r>
              <a:rPr sz="2400" spc="-5" dirty="0">
                <a:latin typeface="Arial"/>
                <a:cs typeface="Arial"/>
              </a:rPr>
              <a:t>to try: 1e-1, 1e-2, 1e-3,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1e-4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ACA671D-9263-4F89-AB8B-B8EBB907204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70</a:t>
            </a:fld>
            <a:endParaRPr lang="en-US" altLang="ko-KR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845629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Choose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few </a:t>
            </a:r>
            <a:r>
              <a:rPr sz="2400" dirty="0">
                <a:latin typeface="Arial"/>
                <a:cs typeface="Arial"/>
              </a:rPr>
              <a:t>values </a:t>
            </a:r>
            <a:r>
              <a:rPr sz="2400" spc="-5" dirty="0">
                <a:latin typeface="Arial"/>
                <a:cs typeface="Arial"/>
              </a:rPr>
              <a:t>of learning </a:t>
            </a:r>
            <a:r>
              <a:rPr sz="2400" dirty="0">
                <a:latin typeface="Arial"/>
                <a:cs typeface="Arial"/>
              </a:rPr>
              <a:t>rate </a:t>
            </a:r>
            <a:r>
              <a:rPr sz="2400" spc="-5" dirty="0">
                <a:latin typeface="Arial"/>
                <a:cs typeface="Arial"/>
              </a:rPr>
              <a:t>and weight decay around  what worked from Step 3,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few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5" dirty="0">
                <a:latin typeface="Arial"/>
                <a:cs typeface="Arial"/>
              </a:rPr>
              <a:t>for ~1-5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Good weight decay to try: 1e-4, 1e-5,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6D9027B-A3FA-407B-BD03-663221AC72E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71</a:t>
            </a:fld>
            <a:endParaRPr lang="en-US" altLang="ko-KR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801370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 marR="2369820" algn="just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 down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5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Refine grid, train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Pick best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5" dirty="0">
                <a:latin typeface="Arial"/>
                <a:cs typeface="Arial"/>
              </a:rPr>
              <a:t>from Step 4, train them for longer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(~10-20  </a:t>
            </a:r>
            <a:r>
              <a:rPr sz="2400" spc="-5" dirty="0">
                <a:latin typeface="Arial"/>
                <a:cs typeface="Arial"/>
              </a:rPr>
              <a:t>epochs) without learning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decay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DBB27245-5D41-4DF7-A5E5-61EB5645BF02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72</a:t>
            </a:fld>
            <a:endParaRPr lang="en-US" altLang="ko-K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564896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 down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5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Refine grid, train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longer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76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6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Look at loss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curves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AA01E982-FF5E-4381-9E1A-497824B7109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73</a:t>
            </a:fld>
            <a:endParaRPr lang="en-US" altLang="ko-K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749" y="1116000"/>
            <a:ext cx="3788009" cy="271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7803" y="1116000"/>
            <a:ext cx="3605447" cy="2746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4925" y="3835122"/>
            <a:ext cx="29381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"/>
                <a:cs typeface="Arial"/>
              </a:rPr>
              <a:t>Losses </a:t>
            </a:r>
            <a:r>
              <a:rPr sz="1600" dirty="0">
                <a:latin typeface="Arial"/>
                <a:cs typeface="Arial"/>
              </a:rPr>
              <a:t>may </a:t>
            </a:r>
            <a:r>
              <a:rPr sz="1600" spc="-5" dirty="0">
                <a:latin typeface="Arial"/>
                <a:cs typeface="Arial"/>
              </a:rPr>
              <a:t>be </a:t>
            </a:r>
            <a:r>
              <a:rPr sz="1600" spc="-25" dirty="0">
                <a:latin typeface="Arial"/>
                <a:cs typeface="Arial"/>
              </a:rPr>
              <a:t>noisy, </a:t>
            </a:r>
            <a:r>
              <a:rPr sz="1600" spc="-5" dirty="0">
                <a:latin typeface="Arial"/>
                <a:cs typeface="Arial"/>
              </a:rPr>
              <a:t>use </a:t>
            </a:r>
            <a:r>
              <a:rPr sz="1600" dirty="0">
                <a:latin typeface="Arial"/>
                <a:cs typeface="Arial"/>
              </a:rPr>
              <a:t>a  scatter </a:t>
            </a:r>
            <a:r>
              <a:rPr sz="1600" spc="-5" dirty="0">
                <a:latin typeface="Arial"/>
                <a:cs typeface="Arial"/>
              </a:rPr>
              <a:t>plot and also plot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moving  </a:t>
            </a:r>
            <a:r>
              <a:rPr sz="1600" spc="-5" dirty="0">
                <a:latin typeface="Arial"/>
                <a:cs typeface="Arial"/>
              </a:rPr>
              <a:t>average to </a:t>
            </a:r>
            <a:r>
              <a:rPr sz="1600" dirty="0">
                <a:latin typeface="Arial"/>
                <a:cs typeface="Arial"/>
              </a:rPr>
              <a:t>see </a:t>
            </a:r>
            <a:r>
              <a:rPr sz="1600" spc="-5" dirty="0">
                <a:latin typeface="Arial"/>
                <a:cs typeface="Arial"/>
              </a:rPr>
              <a:t>trends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better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876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Look at learning</a:t>
            </a:r>
            <a:r>
              <a:rPr spc="-90" dirty="0"/>
              <a:t> </a:t>
            </a:r>
            <a:r>
              <a:rPr dirty="0"/>
              <a:t>curves!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4675" y="804397"/>
            <a:ext cx="1237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Training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03775" y="804397"/>
            <a:ext cx="1807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Arial"/>
                <a:cs typeface="Arial"/>
              </a:rPr>
              <a:t>Train </a:t>
            </a:r>
            <a:r>
              <a:rPr sz="1600" dirty="0">
                <a:latin typeface="Arial"/>
                <a:cs typeface="Arial"/>
              </a:rPr>
              <a:t>/ </a:t>
            </a:r>
            <a:r>
              <a:rPr sz="1600" spc="-45" dirty="0">
                <a:latin typeface="Arial"/>
                <a:cs typeface="Arial"/>
              </a:rPr>
              <a:t>Val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날짜 개체 틀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E89E510-16F2-4F10-BBD7-1A38421B57D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6" name="바닥글 개체 틀 15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74</a:t>
            </a:fld>
            <a:endParaRPr lang="en-US" altLang="ko-KR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4" y="1323655"/>
            <a:ext cx="4933950" cy="1946910"/>
          </a:xfrm>
          <a:custGeom>
            <a:avLst/>
            <a:gdLst/>
            <a:ahLst/>
            <a:cxnLst/>
            <a:rect l="l" t="t" r="r" b="b"/>
            <a:pathLst>
              <a:path w="4933950" h="1946910">
                <a:moveTo>
                  <a:pt x="0" y="1290"/>
                </a:moveTo>
                <a:lnTo>
                  <a:pt x="29314" y="1235"/>
                </a:lnTo>
                <a:lnTo>
                  <a:pt x="66346" y="1089"/>
                </a:lnTo>
                <a:lnTo>
                  <a:pt x="109916" y="882"/>
                </a:lnTo>
                <a:lnTo>
                  <a:pt x="158844" y="645"/>
                </a:lnTo>
                <a:lnTo>
                  <a:pt x="211949" y="408"/>
                </a:lnTo>
                <a:lnTo>
                  <a:pt x="268050" y="201"/>
                </a:lnTo>
                <a:lnTo>
                  <a:pt x="325966" y="55"/>
                </a:lnTo>
                <a:lnTo>
                  <a:pt x="384519" y="0"/>
                </a:lnTo>
                <a:lnTo>
                  <a:pt x="442526" y="65"/>
                </a:lnTo>
                <a:lnTo>
                  <a:pt x="498809" y="282"/>
                </a:lnTo>
                <a:lnTo>
                  <a:pt x="552185" y="680"/>
                </a:lnTo>
                <a:lnTo>
                  <a:pt x="601474" y="1290"/>
                </a:lnTo>
                <a:lnTo>
                  <a:pt x="656286" y="2405"/>
                </a:lnTo>
                <a:lnTo>
                  <a:pt x="708726" y="3939"/>
                </a:lnTo>
                <a:lnTo>
                  <a:pt x="759474" y="5786"/>
                </a:lnTo>
                <a:lnTo>
                  <a:pt x="809211" y="7842"/>
                </a:lnTo>
                <a:lnTo>
                  <a:pt x="858617" y="10003"/>
                </a:lnTo>
                <a:lnTo>
                  <a:pt x="908371" y="12163"/>
                </a:lnTo>
                <a:lnTo>
                  <a:pt x="959154" y="14220"/>
                </a:lnTo>
                <a:lnTo>
                  <a:pt x="1011645" y="16067"/>
                </a:lnTo>
                <a:lnTo>
                  <a:pt x="1066526" y="17600"/>
                </a:lnTo>
                <a:lnTo>
                  <a:pt x="1124474" y="18715"/>
                </a:lnTo>
                <a:lnTo>
                  <a:pt x="1172463" y="19143"/>
                </a:lnTo>
                <a:lnTo>
                  <a:pt x="1224025" y="19151"/>
                </a:lnTo>
                <a:lnTo>
                  <a:pt x="1278354" y="18834"/>
                </a:lnTo>
                <a:lnTo>
                  <a:pt x="1334639" y="18286"/>
                </a:lnTo>
                <a:lnTo>
                  <a:pt x="1392070" y="17604"/>
                </a:lnTo>
                <a:lnTo>
                  <a:pt x="1449838" y="16882"/>
                </a:lnTo>
                <a:lnTo>
                  <a:pt x="1507135" y="16215"/>
                </a:lnTo>
                <a:lnTo>
                  <a:pt x="1563150" y="15700"/>
                </a:lnTo>
                <a:lnTo>
                  <a:pt x="1617074" y="15430"/>
                </a:lnTo>
                <a:lnTo>
                  <a:pt x="1668098" y="15501"/>
                </a:lnTo>
                <a:lnTo>
                  <a:pt x="1715413" y="16009"/>
                </a:lnTo>
                <a:lnTo>
                  <a:pt x="1758208" y="17049"/>
                </a:lnTo>
                <a:lnTo>
                  <a:pt x="1795674" y="18715"/>
                </a:lnTo>
                <a:lnTo>
                  <a:pt x="1857965" y="21580"/>
                </a:lnTo>
                <a:lnTo>
                  <a:pt x="1900281" y="23235"/>
                </a:lnTo>
                <a:lnTo>
                  <a:pt x="1955493" y="33565"/>
                </a:lnTo>
                <a:lnTo>
                  <a:pt x="2022324" y="71015"/>
                </a:lnTo>
                <a:lnTo>
                  <a:pt x="2055398" y="92228"/>
                </a:lnTo>
                <a:lnTo>
                  <a:pt x="2091914" y="116955"/>
                </a:lnTo>
                <a:lnTo>
                  <a:pt x="2130797" y="144948"/>
                </a:lnTo>
                <a:lnTo>
                  <a:pt x="2170971" y="175953"/>
                </a:lnTo>
                <a:lnTo>
                  <a:pt x="2211360" y="209721"/>
                </a:lnTo>
                <a:lnTo>
                  <a:pt x="2250888" y="245999"/>
                </a:lnTo>
                <a:lnTo>
                  <a:pt x="2288480" y="284538"/>
                </a:lnTo>
                <a:lnTo>
                  <a:pt x="2323059" y="325085"/>
                </a:lnTo>
                <a:lnTo>
                  <a:pt x="2353549" y="367390"/>
                </a:lnTo>
                <a:lnTo>
                  <a:pt x="2377338" y="407958"/>
                </a:lnTo>
                <a:lnTo>
                  <a:pt x="2398460" y="451699"/>
                </a:lnTo>
                <a:lnTo>
                  <a:pt x="2417386" y="498038"/>
                </a:lnTo>
                <a:lnTo>
                  <a:pt x="2434586" y="546398"/>
                </a:lnTo>
                <a:lnTo>
                  <a:pt x="2450531" y="596206"/>
                </a:lnTo>
                <a:lnTo>
                  <a:pt x="2465691" y="646885"/>
                </a:lnTo>
                <a:lnTo>
                  <a:pt x="2480538" y="697861"/>
                </a:lnTo>
                <a:lnTo>
                  <a:pt x="2495541" y="748558"/>
                </a:lnTo>
                <a:lnTo>
                  <a:pt x="2511171" y="798401"/>
                </a:lnTo>
                <a:lnTo>
                  <a:pt x="2527899" y="846815"/>
                </a:lnTo>
                <a:lnTo>
                  <a:pt x="2544666" y="894358"/>
                </a:lnTo>
                <a:lnTo>
                  <a:pt x="2560395" y="941936"/>
                </a:lnTo>
                <a:lnTo>
                  <a:pt x="2575531" y="989497"/>
                </a:lnTo>
                <a:lnTo>
                  <a:pt x="2590518" y="1036988"/>
                </a:lnTo>
                <a:lnTo>
                  <a:pt x="2605801" y="1084357"/>
                </a:lnTo>
                <a:lnTo>
                  <a:pt x="2621825" y="1131552"/>
                </a:lnTo>
                <a:lnTo>
                  <a:pt x="2639035" y="1178521"/>
                </a:lnTo>
                <a:lnTo>
                  <a:pt x="2657875" y="1225210"/>
                </a:lnTo>
                <a:lnTo>
                  <a:pt x="2678790" y="1271567"/>
                </a:lnTo>
                <a:lnTo>
                  <a:pt x="2702224" y="1317540"/>
                </a:lnTo>
                <a:lnTo>
                  <a:pt x="2724733" y="1359985"/>
                </a:lnTo>
                <a:lnTo>
                  <a:pt x="2747367" y="1403732"/>
                </a:lnTo>
                <a:lnTo>
                  <a:pt x="2770537" y="1448213"/>
                </a:lnTo>
                <a:lnTo>
                  <a:pt x="2794658" y="1492857"/>
                </a:lnTo>
                <a:lnTo>
                  <a:pt x="2820140" y="1537095"/>
                </a:lnTo>
                <a:lnTo>
                  <a:pt x="2847398" y="1580357"/>
                </a:lnTo>
                <a:lnTo>
                  <a:pt x="2876843" y="1622074"/>
                </a:lnTo>
                <a:lnTo>
                  <a:pt x="2908888" y="1661675"/>
                </a:lnTo>
                <a:lnTo>
                  <a:pt x="2943946" y="1698591"/>
                </a:lnTo>
                <a:lnTo>
                  <a:pt x="2982429" y="1732253"/>
                </a:lnTo>
                <a:lnTo>
                  <a:pt x="3024749" y="1762090"/>
                </a:lnTo>
                <a:lnTo>
                  <a:pt x="3060607" y="1782861"/>
                </a:lnTo>
                <a:lnTo>
                  <a:pt x="3098399" y="1801685"/>
                </a:lnTo>
                <a:lnTo>
                  <a:pt x="3138059" y="1818704"/>
                </a:lnTo>
                <a:lnTo>
                  <a:pt x="3179521" y="1834062"/>
                </a:lnTo>
                <a:lnTo>
                  <a:pt x="3222716" y="1847902"/>
                </a:lnTo>
                <a:lnTo>
                  <a:pt x="3267580" y="1860366"/>
                </a:lnTo>
                <a:lnTo>
                  <a:pt x="3314045" y="1871598"/>
                </a:lnTo>
                <a:lnTo>
                  <a:pt x="3362044" y="1881740"/>
                </a:lnTo>
                <a:lnTo>
                  <a:pt x="3411511" y="1890936"/>
                </a:lnTo>
                <a:lnTo>
                  <a:pt x="3462379" y="1899327"/>
                </a:lnTo>
                <a:lnTo>
                  <a:pt x="3514580" y="1907058"/>
                </a:lnTo>
                <a:lnTo>
                  <a:pt x="3568050" y="1914271"/>
                </a:lnTo>
                <a:lnTo>
                  <a:pt x="3622720" y="1921109"/>
                </a:lnTo>
                <a:lnTo>
                  <a:pt x="3678524" y="1927715"/>
                </a:lnTo>
                <a:lnTo>
                  <a:pt x="3724026" y="1932381"/>
                </a:lnTo>
                <a:lnTo>
                  <a:pt x="3772582" y="1936252"/>
                </a:lnTo>
                <a:lnTo>
                  <a:pt x="3823747" y="1939397"/>
                </a:lnTo>
                <a:lnTo>
                  <a:pt x="3877078" y="1941883"/>
                </a:lnTo>
                <a:lnTo>
                  <a:pt x="3932131" y="1943777"/>
                </a:lnTo>
                <a:lnTo>
                  <a:pt x="3988462" y="1945147"/>
                </a:lnTo>
                <a:lnTo>
                  <a:pt x="4045627" y="1946059"/>
                </a:lnTo>
                <a:lnTo>
                  <a:pt x="4103183" y="1946580"/>
                </a:lnTo>
                <a:lnTo>
                  <a:pt x="4160684" y="1946779"/>
                </a:lnTo>
                <a:lnTo>
                  <a:pt x="4217687" y="1946723"/>
                </a:lnTo>
                <a:lnTo>
                  <a:pt x="4273749" y="1946478"/>
                </a:lnTo>
                <a:lnTo>
                  <a:pt x="4328425" y="1946112"/>
                </a:lnTo>
                <a:lnTo>
                  <a:pt x="4381272" y="1945692"/>
                </a:lnTo>
                <a:lnTo>
                  <a:pt x="4431845" y="1945285"/>
                </a:lnTo>
                <a:lnTo>
                  <a:pt x="4479701" y="1944960"/>
                </a:lnTo>
                <a:lnTo>
                  <a:pt x="4524395" y="1944782"/>
                </a:lnTo>
                <a:lnTo>
                  <a:pt x="4565485" y="1944820"/>
                </a:lnTo>
                <a:lnTo>
                  <a:pt x="4602524" y="1945140"/>
                </a:lnTo>
                <a:lnTo>
                  <a:pt x="4683847" y="1946055"/>
                </a:lnTo>
                <a:lnTo>
                  <a:pt x="4750022" y="1946410"/>
                </a:lnTo>
                <a:lnTo>
                  <a:pt x="4803337" y="1946359"/>
                </a:lnTo>
                <a:lnTo>
                  <a:pt x="4846080" y="1946055"/>
                </a:lnTo>
                <a:lnTo>
                  <a:pt x="4880538" y="1945648"/>
                </a:lnTo>
                <a:lnTo>
                  <a:pt x="4908998" y="1945293"/>
                </a:lnTo>
                <a:lnTo>
                  <a:pt x="4933749" y="194514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4" y="377706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8425" y="771306"/>
            <a:ext cx="3350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Bad initialization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prime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suspect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1135" y="987924"/>
            <a:ext cx="714375" cy="246379"/>
          </a:xfrm>
          <a:custGeom>
            <a:avLst/>
            <a:gdLst/>
            <a:ahLst/>
            <a:cxnLst/>
            <a:rect l="l" t="t" r="r" b="b"/>
            <a:pathLst>
              <a:path w="714375" h="246380">
                <a:moveTo>
                  <a:pt x="714264" y="0"/>
                </a:moveTo>
                <a:lnTo>
                  <a:pt x="0" y="2459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0265" y="1219040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92" y="29750"/>
                </a:moveTo>
                <a:lnTo>
                  <a:pt x="0" y="28950"/>
                </a:lnTo>
                <a:lnTo>
                  <a:pt x="35746" y="0"/>
                </a:lnTo>
                <a:lnTo>
                  <a:pt x="45992" y="2975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0265" y="1219040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746" y="0"/>
                </a:moveTo>
                <a:lnTo>
                  <a:pt x="0" y="28950"/>
                </a:lnTo>
                <a:lnTo>
                  <a:pt x="45992" y="29750"/>
                </a:lnTo>
                <a:lnTo>
                  <a:pt x="35746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A9B0829B-BDD4-4D2F-9875-EE1620465C1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75</a:t>
            </a:fld>
            <a:endParaRPr lang="en-US" altLang="ko-K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4" y="1324950"/>
            <a:ext cx="5062220" cy="1401445"/>
          </a:xfrm>
          <a:custGeom>
            <a:avLst/>
            <a:gdLst/>
            <a:ahLst/>
            <a:cxnLst/>
            <a:rect l="l" t="t" r="r" b="b"/>
            <a:pathLst>
              <a:path w="5062220" h="1401445">
                <a:moveTo>
                  <a:pt x="0" y="0"/>
                </a:moveTo>
                <a:lnTo>
                  <a:pt x="11457" y="24261"/>
                </a:lnTo>
                <a:lnTo>
                  <a:pt x="24480" y="54522"/>
                </a:lnTo>
                <a:lnTo>
                  <a:pt x="41310" y="92006"/>
                </a:lnTo>
                <a:lnTo>
                  <a:pt x="64188" y="137936"/>
                </a:lnTo>
                <a:lnTo>
                  <a:pt x="95355" y="193534"/>
                </a:lnTo>
                <a:lnTo>
                  <a:pt x="137049" y="260024"/>
                </a:lnTo>
                <a:lnTo>
                  <a:pt x="157274" y="291096"/>
                </a:lnTo>
                <a:lnTo>
                  <a:pt x="179645" y="326046"/>
                </a:lnTo>
                <a:lnTo>
                  <a:pt x="203957" y="364292"/>
                </a:lnTo>
                <a:lnTo>
                  <a:pt x="230006" y="405252"/>
                </a:lnTo>
                <a:lnTo>
                  <a:pt x="257587" y="448341"/>
                </a:lnTo>
                <a:lnTo>
                  <a:pt x="286493" y="492977"/>
                </a:lnTo>
                <a:lnTo>
                  <a:pt x="316520" y="538578"/>
                </a:lnTo>
                <a:lnTo>
                  <a:pt x="347463" y="584559"/>
                </a:lnTo>
                <a:lnTo>
                  <a:pt x="379117" y="630338"/>
                </a:lnTo>
                <a:lnTo>
                  <a:pt x="411276" y="675333"/>
                </a:lnTo>
                <a:lnTo>
                  <a:pt x="443736" y="718959"/>
                </a:lnTo>
                <a:lnTo>
                  <a:pt x="476291" y="760634"/>
                </a:lnTo>
                <a:lnTo>
                  <a:pt x="508736" y="799776"/>
                </a:lnTo>
                <a:lnTo>
                  <a:pt x="540865" y="835800"/>
                </a:lnTo>
                <a:lnTo>
                  <a:pt x="572474" y="868124"/>
                </a:lnTo>
                <a:lnTo>
                  <a:pt x="611547" y="904452"/>
                </a:lnTo>
                <a:lnTo>
                  <a:pt x="650659" y="937899"/>
                </a:lnTo>
                <a:lnTo>
                  <a:pt x="689954" y="968713"/>
                </a:lnTo>
                <a:lnTo>
                  <a:pt x="729574" y="997142"/>
                </a:lnTo>
                <a:lnTo>
                  <a:pt x="769664" y="1023434"/>
                </a:lnTo>
                <a:lnTo>
                  <a:pt x="810367" y="1047835"/>
                </a:lnTo>
                <a:lnTo>
                  <a:pt x="851825" y="1070595"/>
                </a:lnTo>
                <a:lnTo>
                  <a:pt x="894183" y="1091960"/>
                </a:lnTo>
                <a:lnTo>
                  <a:pt x="937583" y="1112177"/>
                </a:lnTo>
                <a:lnTo>
                  <a:pt x="982170" y="1131496"/>
                </a:lnTo>
                <a:lnTo>
                  <a:pt x="1028086" y="1150162"/>
                </a:lnTo>
                <a:lnTo>
                  <a:pt x="1075474" y="1168424"/>
                </a:lnTo>
                <a:lnTo>
                  <a:pt x="1121186" y="1184519"/>
                </a:lnTo>
                <a:lnTo>
                  <a:pt x="1169118" y="1199362"/>
                </a:lnTo>
                <a:lnTo>
                  <a:pt x="1218872" y="1213037"/>
                </a:lnTo>
                <a:lnTo>
                  <a:pt x="1270047" y="1225625"/>
                </a:lnTo>
                <a:lnTo>
                  <a:pt x="1322244" y="1237209"/>
                </a:lnTo>
                <a:lnTo>
                  <a:pt x="1375063" y="1247869"/>
                </a:lnTo>
                <a:lnTo>
                  <a:pt x="1428104" y="1257689"/>
                </a:lnTo>
                <a:lnTo>
                  <a:pt x="1480967" y="1266751"/>
                </a:lnTo>
                <a:lnTo>
                  <a:pt x="1533253" y="1275135"/>
                </a:lnTo>
                <a:lnTo>
                  <a:pt x="1584562" y="1282926"/>
                </a:lnTo>
                <a:lnTo>
                  <a:pt x="1634493" y="1290203"/>
                </a:lnTo>
                <a:lnTo>
                  <a:pt x="1682647" y="1297051"/>
                </a:lnTo>
                <a:lnTo>
                  <a:pt x="1728624" y="1303549"/>
                </a:lnTo>
                <a:lnTo>
                  <a:pt x="1785857" y="1310910"/>
                </a:lnTo>
                <a:lnTo>
                  <a:pt x="1841295" y="1316641"/>
                </a:lnTo>
                <a:lnTo>
                  <a:pt x="1895097" y="1320991"/>
                </a:lnTo>
                <a:lnTo>
                  <a:pt x="1947419" y="1324208"/>
                </a:lnTo>
                <a:lnTo>
                  <a:pt x="1998420" y="1326539"/>
                </a:lnTo>
                <a:lnTo>
                  <a:pt x="2048257" y="1328231"/>
                </a:lnTo>
                <a:lnTo>
                  <a:pt x="2097088" y="1329533"/>
                </a:lnTo>
                <a:lnTo>
                  <a:pt x="2145072" y="1330693"/>
                </a:lnTo>
                <a:lnTo>
                  <a:pt x="2192364" y="1331957"/>
                </a:lnTo>
                <a:lnTo>
                  <a:pt x="2239124" y="1333574"/>
                </a:lnTo>
                <a:lnTo>
                  <a:pt x="2296296" y="1335692"/>
                </a:lnTo>
                <a:lnTo>
                  <a:pt x="2351621" y="1337385"/>
                </a:lnTo>
                <a:lnTo>
                  <a:pt x="2405362" y="1338696"/>
                </a:lnTo>
                <a:lnTo>
                  <a:pt x="2457784" y="1339670"/>
                </a:lnTo>
                <a:lnTo>
                  <a:pt x="2509150" y="1340350"/>
                </a:lnTo>
                <a:lnTo>
                  <a:pt x="2559724" y="1340782"/>
                </a:lnTo>
                <a:lnTo>
                  <a:pt x="2609769" y="1341009"/>
                </a:lnTo>
                <a:lnTo>
                  <a:pt x="2659549" y="1341074"/>
                </a:lnTo>
                <a:lnTo>
                  <a:pt x="2714617" y="1340725"/>
                </a:lnTo>
                <a:lnTo>
                  <a:pt x="2767013" y="1339806"/>
                </a:lnTo>
                <a:lnTo>
                  <a:pt x="2818051" y="1338516"/>
                </a:lnTo>
                <a:lnTo>
                  <a:pt x="2869045" y="1337051"/>
                </a:lnTo>
                <a:lnTo>
                  <a:pt x="2921309" y="1335608"/>
                </a:lnTo>
                <a:lnTo>
                  <a:pt x="2976156" y="1334384"/>
                </a:lnTo>
                <a:lnTo>
                  <a:pt x="3034899" y="1333574"/>
                </a:lnTo>
                <a:lnTo>
                  <a:pt x="3083877" y="1333122"/>
                </a:lnTo>
                <a:lnTo>
                  <a:pt x="3135326" y="1332638"/>
                </a:lnTo>
                <a:lnTo>
                  <a:pt x="3188661" y="1332185"/>
                </a:lnTo>
                <a:lnTo>
                  <a:pt x="3243293" y="1331824"/>
                </a:lnTo>
                <a:lnTo>
                  <a:pt x="3298636" y="1331618"/>
                </a:lnTo>
                <a:lnTo>
                  <a:pt x="3354102" y="1331628"/>
                </a:lnTo>
                <a:lnTo>
                  <a:pt x="3409106" y="1331916"/>
                </a:lnTo>
                <a:lnTo>
                  <a:pt x="3463059" y="1332545"/>
                </a:lnTo>
                <a:lnTo>
                  <a:pt x="3515374" y="1333574"/>
                </a:lnTo>
                <a:lnTo>
                  <a:pt x="3565538" y="1335047"/>
                </a:lnTo>
                <a:lnTo>
                  <a:pt x="3613880" y="1336922"/>
                </a:lnTo>
                <a:lnTo>
                  <a:pt x="3661078" y="1339136"/>
                </a:lnTo>
                <a:lnTo>
                  <a:pt x="3707814" y="1341629"/>
                </a:lnTo>
                <a:lnTo>
                  <a:pt x="3754765" y="1344338"/>
                </a:lnTo>
                <a:lnTo>
                  <a:pt x="3802612" y="1347201"/>
                </a:lnTo>
                <a:lnTo>
                  <a:pt x="3852035" y="1350157"/>
                </a:lnTo>
                <a:lnTo>
                  <a:pt x="3903713" y="1353144"/>
                </a:lnTo>
                <a:lnTo>
                  <a:pt x="3958324" y="1356099"/>
                </a:lnTo>
                <a:lnTo>
                  <a:pt x="4005540" y="1358604"/>
                </a:lnTo>
                <a:lnTo>
                  <a:pt x="4054803" y="1361305"/>
                </a:lnTo>
                <a:lnTo>
                  <a:pt x="4105741" y="1364153"/>
                </a:lnTo>
                <a:lnTo>
                  <a:pt x="4157981" y="1367097"/>
                </a:lnTo>
                <a:lnTo>
                  <a:pt x="4211152" y="1370085"/>
                </a:lnTo>
                <a:lnTo>
                  <a:pt x="4264881" y="1373068"/>
                </a:lnTo>
                <a:lnTo>
                  <a:pt x="4318796" y="1375995"/>
                </a:lnTo>
                <a:lnTo>
                  <a:pt x="4372525" y="1378815"/>
                </a:lnTo>
                <a:lnTo>
                  <a:pt x="4425696" y="1381477"/>
                </a:lnTo>
                <a:lnTo>
                  <a:pt x="4477937" y="1383930"/>
                </a:lnTo>
                <a:lnTo>
                  <a:pt x="4528874" y="1386124"/>
                </a:lnTo>
                <a:lnTo>
                  <a:pt x="4586095" y="1388302"/>
                </a:lnTo>
                <a:lnTo>
                  <a:pt x="4646410" y="1390330"/>
                </a:lnTo>
                <a:lnTo>
                  <a:pt x="4708330" y="1392208"/>
                </a:lnTo>
                <a:lnTo>
                  <a:pt x="4770372" y="1393936"/>
                </a:lnTo>
                <a:lnTo>
                  <a:pt x="4831046" y="1395514"/>
                </a:lnTo>
                <a:lnTo>
                  <a:pt x="4888869" y="1396941"/>
                </a:lnTo>
                <a:lnTo>
                  <a:pt x="4942351" y="1398219"/>
                </a:lnTo>
                <a:lnTo>
                  <a:pt x="4990008" y="1399346"/>
                </a:lnTo>
                <a:lnTo>
                  <a:pt x="5030353" y="1400323"/>
                </a:lnTo>
                <a:lnTo>
                  <a:pt x="5061899" y="1401149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0124" y="377706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8425" y="771306"/>
            <a:ext cx="19691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Loss plateaus: </a:t>
            </a:r>
            <a:r>
              <a:rPr sz="1800" spc="-25" dirty="0">
                <a:latin typeface="Arial"/>
                <a:cs typeface="Arial"/>
              </a:rPr>
              <a:t>Try  </a:t>
            </a:r>
            <a:r>
              <a:rPr sz="1800" spc="-5" dirty="0">
                <a:latin typeface="Arial"/>
                <a:cs typeface="Arial"/>
              </a:rPr>
              <a:t>learning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78369" y="1194574"/>
            <a:ext cx="694055" cy="1329055"/>
          </a:xfrm>
          <a:custGeom>
            <a:avLst/>
            <a:gdLst/>
            <a:ahLst/>
            <a:cxnLst/>
            <a:rect l="l" t="t" r="r" b="b"/>
            <a:pathLst>
              <a:path w="694054" h="1329055">
                <a:moveTo>
                  <a:pt x="693555" y="0"/>
                </a:moveTo>
                <a:lnTo>
                  <a:pt x="0" y="132873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8368" y="2516031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89" h="45719">
                <a:moveTo>
                  <a:pt x="0" y="45599"/>
                </a:moveTo>
                <a:lnTo>
                  <a:pt x="6054" y="0"/>
                </a:lnTo>
                <a:lnTo>
                  <a:pt x="33948" y="14559"/>
                </a:lnTo>
                <a:lnTo>
                  <a:pt x="0" y="4559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8368" y="2516031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89" h="45719">
                <a:moveTo>
                  <a:pt x="6054" y="0"/>
                </a:moveTo>
                <a:lnTo>
                  <a:pt x="0" y="45599"/>
                </a:lnTo>
                <a:lnTo>
                  <a:pt x="33948" y="14559"/>
                </a:lnTo>
                <a:lnTo>
                  <a:pt x="605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37D3ED9-7ED7-4ED4-8E59-C9932C45030C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76</a:t>
            </a:fld>
            <a:endParaRPr lang="en-US" altLang="ko-KR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4924" y="1324950"/>
            <a:ext cx="5062220" cy="1454150"/>
          </a:xfrm>
          <a:custGeom>
            <a:avLst/>
            <a:gdLst/>
            <a:ahLst/>
            <a:cxnLst/>
            <a:rect l="l" t="t" r="r" b="b"/>
            <a:pathLst>
              <a:path w="5062220" h="1454150">
                <a:moveTo>
                  <a:pt x="0" y="0"/>
                </a:moveTo>
                <a:lnTo>
                  <a:pt x="12673" y="25564"/>
                </a:lnTo>
                <a:lnTo>
                  <a:pt x="28373" y="58693"/>
                </a:lnTo>
                <a:lnTo>
                  <a:pt x="47879" y="99045"/>
                </a:lnTo>
                <a:lnTo>
                  <a:pt x="71974" y="146278"/>
                </a:lnTo>
                <a:lnTo>
                  <a:pt x="101437" y="200052"/>
                </a:lnTo>
                <a:lnTo>
                  <a:pt x="137049" y="260024"/>
                </a:lnTo>
                <a:lnTo>
                  <a:pt x="157499" y="293644"/>
                </a:lnTo>
                <a:lnTo>
                  <a:pt x="179789" y="331063"/>
                </a:lnTo>
                <a:lnTo>
                  <a:pt x="203754" y="371560"/>
                </a:lnTo>
                <a:lnTo>
                  <a:pt x="229226" y="414414"/>
                </a:lnTo>
                <a:lnTo>
                  <a:pt x="256041" y="458903"/>
                </a:lnTo>
                <a:lnTo>
                  <a:pt x="284032" y="504306"/>
                </a:lnTo>
                <a:lnTo>
                  <a:pt x="313033" y="549900"/>
                </a:lnTo>
                <a:lnTo>
                  <a:pt x="342878" y="594965"/>
                </a:lnTo>
                <a:lnTo>
                  <a:pt x="373401" y="638779"/>
                </a:lnTo>
                <a:lnTo>
                  <a:pt x="404435" y="680621"/>
                </a:lnTo>
                <a:lnTo>
                  <a:pt x="435815" y="719768"/>
                </a:lnTo>
                <a:lnTo>
                  <a:pt x="467374" y="755499"/>
                </a:lnTo>
                <a:lnTo>
                  <a:pt x="502582" y="791356"/>
                </a:lnTo>
                <a:lnTo>
                  <a:pt x="539138" y="825318"/>
                </a:lnTo>
                <a:lnTo>
                  <a:pt x="576839" y="857537"/>
                </a:lnTo>
                <a:lnTo>
                  <a:pt x="615482" y="888166"/>
                </a:lnTo>
                <a:lnTo>
                  <a:pt x="654864" y="917357"/>
                </a:lnTo>
                <a:lnTo>
                  <a:pt x="694781" y="945262"/>
                </a:lnTo>
                <a:lnTo>
                  <a:pt x="735032" y="972033"/>
                </a:lnTo>
                <a:lnTo>
                  <a:pt x="775412" y="997823"/>
                </a:lnTo>
                <a:lnTo>
                  <a:pt x="815719" y="1022783"/>
                </a:lnTo>
                <a:lnTo>
                  <a:pt x="855749" y="1047066"/>
                </a:lnTo>
                <a:lnTo>
                  <a:pt x="895299" y="1070824"/>
                </a:lnTo>
                <a:lnTo>
                  <a:pt x="939822" y="1095926"/>
                </a:lnTo>
                <a:lnTo>
                  <a:pt x="986469" y="1119534"/>
                </a:lnTo>
                <a:lnTo>
                  <a:pt x="1034362" y="1141805"/>
                </a:lnTo>
                <a:lnTo>
                  <a:pt x="1082623" y="1162897"/>
                </a:lnTo>
                <a:lnTo>
                  <a:pt x="1130373" y="1182968"/>
                </a:lnTo>
                <a:lnTo>
                  <a:pt x="1176734" y="1202176"/>
                </a:lnTo>
                <a:lnTo>
                  <a:pt x="1220828" y="1220678"/>
                </a:lnTo>
                <a:lnTo>
                  <a:pt x="1261777" y="1238631"/>
                </a:lnTo>
                <a:lnTo>
                  <a:pt x="1298702" y="1256194"/>
                </a:lnTo>
                <a:lnTo>
                  <a:pt x="1362549" y="1298037"/>
                </a:lnTo>
                <a:lnTo>
                  <a:pt x="1387457" y="1344761"/>
                </a:lnTo>
                <a:lnTo>
                  <a:pt x="1394724" y="1366054"/>
                </a:lnTo>
                <a:lnTo>
                  <a:pt x="1407988" y="1385356"/>
                </a:lnTo>
                <a:lnTo>
                  <a:pt x="1480874" y="1416149"/>
                </a:lnTo>
                <a:lnTo>
                  <a:pt x="1553852" y="1427198"/>
                </a:lnTo>
                <a:lnTo>
                  <a:pt x="1596768" y="1431232"/>
                </a:lnTo>
                <a:lnTo>
                  <a:pt x="1643382" y="1434436"/>
                </a:lnTo>
                <a:lnTo>
                  <a:pt x="1693252" y="1436932"/>
                </a:lnTo>
                <a:lnTo>
                  <a:pt x="1745938" y="1438844"/>
                </a:lnTo>
                <a:lnTo>
                  <a:pt x="1800999" y="1440295"/>
                </a:lnTo>
                <a:lnTo>
                  <a:pt x="1857994" y="1441408"/>
                </a:lnTo>
                <a:lnTo>
                  <a:pt x="1916482" y="1442305"/>
                </a:lnTo>
                <a:lnTo>
                  <a:pt x="1976023" y="1443110"/>
                </a:lnTo>
                <a:lnTo>
                  <a:pt x="2036175" y="1443946"/>
                </a:lnTo>
                <a:lnTo>
                  <a:pt x="2096497" y="1444934"/>
                </a:lnTo>
                <a:lnTo>
                  <a:pt x="2156549" y="1446199"/>
                </a:lnTo>
                <a:lnTo>
                  <a:pt x="2203560" y="1447265"/>
                </a:lnTo>
                <a:lnTo>
                  <a:pt x="2252941" y="1448252"/>
                </a:lnTo>
                <a:lnTo>
                  <a:pt x="2304333" y="1449161"/>
                </a:lnTo>
                <a:lnTo>
                  <a:pt x="2357381" y="1449992"/>
                </a:lnTo>
                <a:lnTo>
                  <a:pt x="2411726" y="1450745"/>
                </a:lnTo>
                <a:lnTo>
                  <a:pt x="2467010" y="1451420"/>
                </a:lnTo>
                <a:lnTo>
                  <a:pt x="2522876" y="1452017"/>
                </a:lnTo>
                <a:lnTo>
                  <a:pt x="2578967" y="1452536"/>
                </a:lnTo>
                <a:lnTo>
                  <a:pt x="2634926" y="1452977"/>
                </a:lnTo>
                <a:lnTo>
                  <a:pt x="2690393" y="1453340"/>
                </a:lnTo>
                <a:lnTo>
                  <a:pt x="2745013" y="1453625"/>
                </a:lnTo>
                <a:lnTo>
                  <a:pt x="2798427" y="1453833"/>
                </a:lnTo>
                <a:lnTo>
                  <a:pt x="2850278" y="1453962"/>
                </a:lnTo>
                <a:lnTo>
                  <a:pt x="2900208" y="1454013"/>
                </a:lnTo>
                <a:lnTo>
                  <a:pt x="2947860" y="1453986"/>
                </a:lnTo>
                <a:lnTo>
                  <a:pt x="2992876" y="1453882"/>
                </a:lnTo>
                <a:lnTo>
                  <a:pt x="3034899" y="1453699"/>
                </a:lnTo>
                <a:lnTo>
                  <a:pt x="3100293" y="1453042"/>
                </a:lnTo>
                <a:lnTo>
                  <a:pt x="3159703" y="1451896"/>
                </a:lnTo>
                <a:lnTo>
                  <a:pt x="3214055" y="1450374"/>
                </a:lnTo>
                <a:lnTo>
                  <a:pt x="3264269" y="1448590"/>
                </a:lnTo>
                <a:lnTo>
                  <a:pt x="3311271" y="1446656"/>
                </a:lnTo>
                <a:lnTo>
                  <a:pt x="3355983" y="1444684"/>
                </a:lnTo>
                <a:lnTo>
                  <a:pt x="3399329" y="1442787"/>
                </a:lnTo>
                <a:lnTo>
                  <a:pt x="3442231" y="1441078"/>
                </a:lnTo>
                <a:lnTo>
                  <a:pt x="3485614" y="1439670"/>
                </a:lnTo>
                <a:lnTo>
                  <a:pt x="3530399" y="1438674"/>
                </a:lnTo>
                <a:lnTo>
                  <a:pt x="3585311" y="1437904"/>
                </a:lnTo>
                <a:lnTo>
                  <a:pt x="3636557" y="1437442"/>
                </a:lnTo>
                <a:lnTo>
                  <a:pt x="3685631" y="1437243"/>
                </a:lnTo>
                <a:lnTo>
                  <a:pt x="3734031" y="1437265"/>
                </a:lnTo>
                <a:lnTo>
                  <a:pt x="3783252" y="1437463"/>
                </a:lnTo>
                <a:lnTo>
                  <a:pt x="3834789" y="1437793"/>
                </a:lnTo>
                <a:lnTo>
                  <a:pt x="3890140" y="1438212"/>
                </a:lnTo>
                <a:lnTo>
                  <a:pt x="3950799" y="1438674"/>
                </a:lnTo>
                <a:lnTo>
                  <a:pt x="3994827" y="1439062"/>
                </a:lnTo>
                <a:lnTo>
                  <a:pt x="4041514" y="1439580"/>
                </a:lnTo>
                <a:lnTo>
                  <a:pt x="4090391" y="1440203"/>
                </a:lnTo>
                <a:lnTo>
                  <a:pt x="4140988" y="1440904"/>
                </a:lnTo>
                <a:lnTo>
                  <a:pt x="4192837" y="1441657"/>
                </a:lnTo>
                <a:lnTo>
                  <a:pt x="4245468" y="1442437"/>
                </a:lnTo>
                <a:lnTo>
                  <a:pt x="4298412" y="1443217"/>
                </a:lnTo>
                <a:lnTo>
                  <a:pt x="4351200" y="1443970"/>
                </a:lnTo>
                <a:lnTo>
                  <a:pt x="4403361" y="1444671"/>
                </a:lnTo>
                <a:lnTo>
                  <a:pt x="4454428" y="1445294"/>
                </a:lnTo>
                <a:lnTo>
                  <a:pt x="4503930" y="1445812"/>
                </a:lnTo>
                <a:lnTo>
                  <a:pt x="4551399" y="1446199"/>
                </a:lnTo>
                <a:lnTo>
                  <a:pt x="4608396" y="1446504"/>
                </a:lnTo>
                <a:lnTo>
                  <a:pt x="4667434" y="1446681"/>
                </a:lnTo>
                <a:lnTo>
                  <a:pt x="4727253" y="1446753"/>
                </a:lnTo>
                <a:lnTo>
                  <a:pt x="4786591" y="1446741"/>
                </a:lnTo>
                <a:lnTo>
                  <a:pt x="4844187" y="1446670"/>
                </a:lnTo>
                <a:lnTo>
                  <a:pt x="4898780" y="1446561"/>
                </a:lnTo>
                <a:lnTo>
                  <a:pt x="4949109" y="1446437"/>
                </a:lnTo>
                <a:lnTo>
                  <a:pt x="4993913" y="1446320"/>
                </a:lnTo>
                <a:lnTo>
                  <a:pt x="5031930" y="1446233"/>
                </a:lnTo>
                <a:lnTo>
                  <a:pt x="5061899" y="1446199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124" y="377706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</a:rPr>
              <a:t>Loss</a:t>
            </a:r>
            <a:endParaRPr sz="1800"/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3000" y="799568"/>
            <a:ext cx="254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Learning </a:t>
            </a:r>
            <a:r>
              <a:rPr sz="1800" dirty="0">
                <a:latin typeface="Arial"/>
                <a:cs typeface="Arial"/>
              </a:rPr>
              <a:t>rate step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decay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8999" y="1284674"/>
            <a:ext cx="0" cy="1204595"/>
          </a:xfrm>
          <a:custGeom>
            <a:avLst/>
            <a:gdLst/>
            <a:ahLst/>
            <a:cxnLst/>
            <a:rect l="l" t="t" r="r" b="b"/>
            <a:pathLst>
              <a:path h="1204595">
                <a:moveTo>
                  <a:pt x="0" y="0"/>
                </a:moveTo>
                <a:lnTo>
                  <a:pt x="0" y="12043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3267" y="2489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3267" y="24890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91275" y="827856"/>
            <a:ext cx="28702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Loss was </a:t>
            </a:r>
            <a:r>
              <a:rPr sz="1800" dirty="0">
                <a:latin typeface="Arial"/>
                <a:cs typeface="Arial"/>
              </a:rPr>
              <a:t>still </a:t>
            </a:r>
            <a:r>
              <a:rPr sz="1800" spc="-5" dirty="0">
                <a:latin typeface="Arial"/>
                <a:cs typeface="Arial"/>
              </a:rPr>
              <a:t>going down  when learning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dropped,  </a:t>
            </a:r>
            <a:r>
              <a:rPr sz="180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decayed too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early!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9B636D9F-669A-40B7-95DE-B08C2D08E9B9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77</a:t>
            </a:fld>
            <a:endParaRPr lang="en-US" altLang="ko-KR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9350" y="1479874"/>
            <a:ext cx="4632325" cy="1772285"/>
          </a:xfrm>
          <a:custGeom>
            <a:avLst/>
            <a:gdLst/>
            <a:ahLst/>
            <a:cxnLst/>
            <a:rect l="l" t="t" r="r" b="b"/>
            <a:pathLst>
              <a:path w="4632325" h="1772285">
                <a:moveTo>
                  <a:pt x="0" y="1771724"/>
                </a:moveTo>
                <a:lnTo>
                  <a:pt x="8270" y="1742445"/>
                </a:lnTo>
                <a:lnTo>
                  <a:pt x="18522" y="1704941"/>
                </a:lnTo>
                <a:lnTo>
                  <a:pt x="30494" y="1660582"/>
                </a:lnTo>
                <a:lnTo>
                  <a:pt x="43925" y="1610736"/>
                </a:lnTo>
                <a:lnTo>
                  <a:pt x="58556" y="1556771"/>
                </a:lnTo>
                <a:lnTo>
                  <a:pt x="74124" y="1500056"/>
                </a:lnTo>
                <a:lnTo>
                  <a:pt x="90371" y="1441959"/>
                </a:lnTo>
                <a:lnTo>
                  <a:pt x="107035" y="1383849"/>
                </a:lnTo>
                <a:lnTo>
                  <a:pt x="123855" y="1327095"/>
                </a:lnTo>
                <a:lnTo>
                  <a:pt x="140571" y="1273065"/>
                </a:lnTo>
                <a:lnTo>
                  <a:pt x="156923" y="1223127"/>
                </a:lnTo>
                <a:lnTo>
                  <a:pt x="172649" y="1178649"/>
                </a:lnTo>
                <a:lnTo>
                  <a:pt x="191742" y="1124470"/>
                </a:lnTo>
                <a:lnTo>
                  <a:pt x="208889" y="1072206"/>
                </a:lnTo>
                <a:lnTo>
                  <a:pt x="225202" y="1022104"/>
                </a:lnTo>
                <a:lnTo>
                  <a:pt x="241794" y="974412"/>
                </a:lnTo>
                <a:lnTo>
                  <a:pt x="259776" y="929376"/>
                </a:lnTo>
                <a:lnTo>
                  <a:pt x="280261" y="887245"/>
                </a:lnTo>
                <a:lnTo>
                  <a:pt x="304360" y="848265"/>
                </a:lnTo>
                <a:lnTo>
                  <a:pt x="333185" y="812684"/>
                </a:lnTo>
                <a:lnTo>
                  <a:pt x="367849" y="780749"/>
                </a:lnTo>
                <a:lnTo>
                  <a:pt x="402931" y="756115"/>
                </a:lnTo>
                <a:lnTo>
                  <a:pt x="440100" y="735767"/>
                </a:lnTo>
                <a:lnTo>
                  <a:pt x="479716" y="718963"/>
                </a:lnTo>
                <a:lnTo>
                  <a:pt x="522139" y="704960"/>
                </a:lnTo>
                <a:lnTo>
                  <a:pt x="567731" y="693014"/>
                </a:lnTo>
                <a:lnTo>
                  <a:pt x="616851" y="682381"/>
                </a:lnTo>
                <a:lnTo>
                  <a:pt x="669860" y="672320"/>
                </a:lnTo>
                <a:lnTo>
                  <a:pt x="727118" y="662085"/>
                </a:lnTo>
                <a:lnTo>
                  <a:pt x="788986" y="650934"/>
                </a:lnTo>
                <a:lnTo>
                  <a:pt x="855824" y="638124"/>
                </a:lnTo>
                <a:lnTo>
                  <a:pt x="896245" y="630366"/>
                </a:lnTo>
                <a:lnTo>
                  <a:pt x="940065" y="622534"/>
                </a:lnTo>
                <a:lnTo>
                  <a:pt x="986858" y="614649"/>
                </a:lnTo>
                <a:lnTo>
                  <a:pt x="1036200" y="606728"/>
                </a:lnTo>
                <a:lnTo>
                  <a:pt x="1087666" y="598792"/>
                </a:lnTo>
                <a:lnTo>
                  <a:pt x="1140831" y="590860"/>
                </a:lnTo>
                <a:lnTo>
                  <a:pt x="1195271" y="582951"/>
                </a:lnTo>
                <a:lnTo>
                  <a:pt x="1250560" y="575084"/>
                </a:lnTo>
                <a:lnTo>
                  <a:pt x="1306274" y="567279"/>
                </a:lnTo>
                <a:lnTo>
                  <a:pt x="1361989" y="559555"/>
                </a:lnTo>
                <a:lnTo>
                  <a:pt x="1417278" y="551932"/>
                </a:lnTo>
                <a:lnTo>
                  <a:pt x="1471718" y="544428"/>
                </a:lnTo>
                <a:lnTo>
                  <a:pt x="1524883" y="537063"/>
                </a:lnTo>
                <a:lnTo>
                  <a:pt x="1576349" y="529857"/>
                </a:lnTo>
                <a:lnTo>
                  <a:pt x="1625691" y="522828"/>
                </a:lnTo>
                <a:lnTo>
                  <a:pt x="1672484" y="515996"/>
                </a:lnTo>
                <a:lnTo>
                  <a:pt x="1716304" y="509380"/>
                </a:lnTo>
                <a:lnTo>
                  <a:pt x="1756724" y="502999"/>
                </a:lnTo>
                <a:lnTo>
                  <a:pt x="1822110" y="492065"/>
                </a:lnTo>
                <a:lnTo>
                  <a:pt x="1880266" y="481737"/>
                </a:lnTo>
                <a:lnTo>
                  <a:pt x="1932521" y="471951"/>
                </a:lnTo>
                <a:lnTo>
                  <a:pt x="1980204" y="462636"/>
                </a:lnTo>
                <a:lnTo>
                  <a:pt x="2024643" y="453728"/>
                </a:lnTo>
                <a:lnTo>
                  <a:pt x="2067168" y="445156"/>
                </a:lnTo>
                <a:lnTo>
                  <a:pt x="2109107" y="436856"/>
                </a:lnTo>
                <a:lnTo>
                  <a:pt x="2151790" y="428757"/>
                </a:lnTo>
                <a:lnTo>
                  <a:pt x="2196544" y="420795"/>
                </a:lnTo>
                <a:lnTo>
                  <a:pt x="2244699" y="412899"/>
                </a:lnTo>
                <a:lnTo>
                  <a:pt x="2295756" y="405128"/>
                </a:lnTo>
                <a:lnTo>
                  <a:pt x="2348059" y="397582"/>
                </a:lnTo>
                <a:lnTo>
                  <a:pt x="2401203" y="390261"/>
                </a:lnTo>
                <a:lnTo>
                  <a:pt x="2454781" y="383165"/>
                </a:lnTo>
                <a:lnTo>
                  <a:pt x="2508390" y="376295"/>
                </a:lnTo>
                <a:lnTo>
                  <a:pt x="2561624" y="369650"/>
                </a:lnTo>
                <a:lnTo>
                  <a:pt x="2614077" y="363230"/>
                </a:lnTo>
                <a:lnTo>
                  <a:pt x="2665344" y="357036"/>
                </a:lnTo>
                <a:lnTo>
                  <a:pt x="2715020" y="351067"/>
                </a:lnTo>
                <a:lnTo>
                  <a:pt x="2762699" y="345324"/>
                </a:lnTo>
                <a:lnTo>
                  <a:pt x="2819651" y="338618"/>
                </a:lnTo>
                <a:lnTo>
                  <a:pt x="2874375" y="332483"/>
                </a:lnTo>
                <a:lnTo>
                  <a:pt x="2927223" y="326790"/>
                </a:lnTo>
                <a:lnTo>
                  <a:pt x="2978546" y="321404"/>
                </a:lnTo>
                <a:lnTo>
                  <a:pt x="3028697" y="316195"/>
                </a:lnTo>
                <a:lnTo>
                  <a:pt x="3078025" y="311029"/>
                </a:lnTo>
                <a:lnTo>
                  <a:pt x="3126884" y="305775"/>
                </a:lnTo>
                <a:lnTo>
                  <a:pt x="3175624" y="300299"/>
                </a:lnTo>
                <a:lnTo>
                  <a:pt x="3230868" y="294325"/>
                </a:lnTo>
                <a:lnTo>
                  <a:pt x="3285104" y="288962"/>
                </a:lnTo>
                <a:lnTo>
                  <a:pt x="3338398" y="283752"/>
                </a:lnTo>
                <a:lnTo>
                  <a:pt x="3390816" y="278235"/>
                </a:lnTo>
                <a:lnTo>
                  <a:pt x="3442424" y="271952"/>
                </a:lnTo>
                <a:lnTo>
                  <a:pt x="3493288" y="264443"/>
                </a:lnTo>
                <a:lnTo>
                  <a:pt x="3543474" y="255249"/>
                </a:lnTo>
                <a:lnTo>
                  <a:pt x="3592502" y="243867"/>
                </a:lnTo>
                <a:lnTo>
                  <a:pt x="3640150" y="230537"/>
                </a:lnTo>
                <a:lnTo>
                  <a:pt x="3686880" y="215916"/>
                </a:lnTo>
                <a:lnTo>
                  <a:pt x="3733150" y="200660"/>
                </a:lnTo>
                <a:lnTo>
                  <a:pt x="3779420" y="185425"/>
                </a:lnTo>
                <a:lnTo>
                  <a:pt x="3826150" y="170870"/>
                </a:lnTo>
                <a:lnTo>
                  <a:pt x="3873799" y="157649"/>
                </a:lnTo>
                <a:lnTo>
                  <a:pt x="3921756" y="145808"/>
                </a:lnTo>
                <a:lnTo>
                  <a:pt x="3969406" y="134776"/>
                </a:lnTo>
                <a:lnTo>
                  <a:pt x="4017210" y="124292"/>
                </a:lnTo>
                <a:lnTo>
                  <a:pt x="4065627" y="114092"/>
                </a:lnTo>
                <a:lnTo>
                  <a:pt x="4115117" y="103914"/>
                </a:lnTo>
                <a:lnTo>
                  <a:pt x="4166137" y="93496"/>
                </a:lnTo>
                <a:lnTo>
                  <a:pt x="4219149" y="82574"/>
                </a:lnTo>
                <a:lnTo>
                  <a:pt x="4270352" y="72047"/>
                </a:lnTo>
                <a:lnTo>
                  <a:pt x="4327302" y="60523"/>
                </a:lnTo>
                <a:lnTo>
                  <a:pt x="4387184" y="48529"/>
                </a:lnTo>
                <a:lnTo>
                  <a:pt x="4447184" y="36595"/>
                </a:lnTo>
                <a:lnTo>
                  <a:pt x="4504485" y="25247"/>
                </a:lnTo>
                <a:lnTo>
                  <a:pt x="4556273" y="15013"/>
                </a:lnTo>
                <a:lnTo>
                  <a:pt x="4599733" y="6421"/>
                </a:lnTo>
                <a:lnTo>
                  <a:pt x="4632049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750" y="36270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8625" y="1125408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23825" y="281456"/>
            <a:ext cx="27908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Accuracy </a:t>
            </a:r>
            <a:r>
              <a:rPr sz="1800" dirty="0"/>
              <a:t>still </a:t>
            </a:r>
            <a:r>
              <a:rPr sz="1800" spc="-5" dirty="0"/>
              <a:t>going up,</a:t>
            </a:r>
            <a:r>
              <a:rPr sz="1800" spc="-100" dirty="0"/>
              <a:t> </a:t>
            </a:r>
            <a:r>
              <a:rPr sz="1800" dirty="0"/>
              <a:t>you  </a:t>
            </a:r>
            <a:r>
              <a:rPr sz="1800" spc="-5" dirty="0"/>
              <a:t>need to train</a:t>
            </a:r>
            <a:r>
              <a:rPr sz="1800" spc="-25" dirty="0"/>
              <a:t> </a:t>
            </a:r>
            <a:r>
              <a:rPr sz="1800" spc="-5" dirty="0"/>
              <a:t>longer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1666850" y="1795174"/>
            <a:ext cx="4669790" cy="1599565"/>
          </a:xfrm>
          <a:custGeom>
            <a:avLst/>
            <a:gdLst/>
            <a:ahLst/>
            <a:cxnLst/>
            <a:rect l="l" t="t" r="r" b="b"/>
            <a:pathLst>
              <a:path w="4669790" h="1599564">
                <a:moveTo>
                  <a:pt x="0" y="1599074"/>
                </a:moveTo>
                <a:lnTo>
                  <a:pt x="10482" y="1569582"/>
                </a:lnTo>
                <a:lnTo>
                  <a:pt x="23436" y="1530433"/>
                </a:lnTo>
                <a:lnTo>
                  <a:pt x="38645" y="1483794"/>
                </a:lnTo>
                <a:lnTo>
                  <a:pt x="55893" y="1431835"/>
                </a:lnTo>
                <a:lnTo>
                  <a:pt x="74963" y="1376725"/>
                </a:lnTo>
                <a:lnTo>
                  <a:pt x="95640" y="1320633"/>
                </a:lnTo>
                <a:lnTo>
                  <a:pt x="117708" y="1265727"/>
                </a:lnTo>
                <a:lnTo>
                  <a:pt x="140950" y="1214176"/>
                </a:lnTo>
                <a:lnTo>
                  <a:pt x="165149" y="1168149"/>
                </a:lnTo>
                <a:lnTo>
                  <a:pt x="190204" y="1125880"/>
                </a:lnTo>
                <a:lnTo>
                  <a:pt x="216279" y="1084315"/>
                </a:lnTo>
                <a:lnTo>
                  <a:pt x="243559" y="1043695"/>
                </a:lnTo>
                <a:lnTo>
                  <a:pt x="272229" y="1004262"/>
                </a:lnTo>
                <a:lnTo>
                  <a:pt x="302475" y="966256"/>
                </a:lnTo>
                <a:lnTo>
                  <a:pt x="334482" y="929918"/>
                </a:lnTo>
                <a:lnTo>
                  <a:pt x="368436" y="895490"/>
                </a:lnTo>
                <a:lnTo>
                  <a:pt x="404521" y="863212"/>
                </a:lnTo>
                <a:lnTo>
                  <a:pt x="442924" y="833324"/>
                </a:lnTo>
                <a:lnTo>
                  <a:pt x="484675" y="805940"/>
                </a:lnTo>
                <a:lnTo>
                  <a:pt x="530103" y="780872"/>
                </a:lnTo>
                <a:lnTo>
                  <a:pt x="578342" y="757918"/>
                </a:lnTo>
                <a:lnTo>
                  <a:pt x="628528" y="736873"/>
                </a:lnTo>
                <a:lnTo>
                  <a:pt x="679796" y="717533"/>
                </a:lnTo>
                <a:lnTo>
                  <a:pt x="731279" y="699695"/>
                </a:lnTo>
                <a:lnTo>
                  <a:pt x="782114" y="683154"/>
                </a:lnTo>
                <a:lnTo>
                  <a:pt x="831434" y="667707"/>
                </a:lnTo>
                <a:lnTo>
                  <a:pt x="878374" y="653149"/>
                </a:lnTo>
                <a:lnTo>
                  <a:pt x="927723" y="638582"/>
                </a:lnTo>
                <a:lnTo>
                  <a:pt x="974271" y="626463"/>
                </a:lnTo>
                <a:lnTo>
                  <a:pt x="1019205" y="616309"/>
                </a:lnTo>
                <a:lnTo>
                  <a:pt x="1063714" y="607635"/>
                </a:lnTo>
                <a:lnTo>
                  <a:pt x="1108984" y="599959"/>
                </a:lnTo>
                <a:lnTo>
                  <a:pt x="1156206" y="592796"/>
                </a:lnTo>
                <a:lnTo>
                  <a:pt x="1206565" y="585663"/>
                </a:lnTo>
                <a:lnTo>
                  <a:pt x="1261249" y="578074"/>
                </a:lnTo>
                <a:lnTo>
                  <a:pt x="1304207" y="572451"/>
                </a:lnTo>
                <a:lnTo>
                  <a:pt x="1349533" y="567149"/>
                </a:lnTo>
                <a:lnTo>
                  <a:pt x="1396806" y="562118"/>
                </a:lnTo>
                <a:lnTo>
                  <a:pt x="1445601" y="557307"/>
                </a:lnTo>
                <a:lnTo>
                  <a:pt x="1495497" y="552665"/>
                </a:lnTo>
                <a:lnTo>
                  <a:pt x="1546069" y="548142"/>
                </a:lnTo>
                <a:lnTo>
                  <a:pt x="1596895" y="543686"/>
                </a:lnTo>
                <a:lnTo>
                  <a:pt x="1647551" y="539247"/>
                </a:lnTo>
                <a:lnTo>
                  <a:pt x="1697615" y="534774"/>
                </a:lnTo>
                <a:lnTo>
                  <a:pt x="1746664" y="530217"/>
                </a:lnTo>
                <a:lnTo>
                  <a:pt x="1794274" y="525524"/>
                </a:lnTo>
                <a:lnTo>
                  <a:pt x="1845275" y="520337"/>
                </a:lnTo>
                <a:lnTo>
                  <a:pt x="1895532" y="515255"/>
                </a:lnTo>
                <a:lnTo>
                  <a:pt x="1945204" y="510233"/>
                </a:lnTo>
                <a:lnTo>
                  <a:pt x="1994447" y="505226"/>
                </a:lnTo>
                <a:lnTo>
                  <a:pt x="2043420" y="500189"/>
                </a:lnTo>
                <a:lnTo>
                  <a:pt x="2092280" y="495076"/>
                </a:lnTo>
                <a:lnTo>
                  <a:pt x="2141185" y="489844"/>
                </a:lnTo>
                <a:lnTo>
                  <a:pt x="2190294" y="484446"/>
                </a:lnTo>
                <a:lnTo>
                  <a:pt x="2239762" y="478838"/>
                </a:lnTo>
                <a:lnTo>
                  <a:pt x="2289749" y="472974"/>
                </a:lnTo>
                <a:lnTo>
                  <a:pt x="2339921" y="466893"/>
                </a:lnTo>
                <a:lnTo>
                  <a:pt x="2389927" y="460661"/>
                </a:lnTo>
                <a:lnTo>
                  <a:pt x="2439903" y="454279"/>
                </a:lnTo>
                <a:lnTo>
                  <a:pt x="2489984" y="447746"/>
                </a:lnTo>
                <a:lnTo>
                  <a:pt x="2540306" y="441064"/>
                </a:lnTo>
                <a:lnTo>
                  <a:pt x="2591003" y="434231"/>
                </a:lnTo>
                <a:lnTo>
                  <a:pt x="2642211" y="427248"/>
                </a:lnTo>
                <a:lnTo>
                  <a:pt x="2694064" y="420115"/>
                </a:lnTo>
                <a:lnTo>
                  <a:pt x="2746699" y="412832"/>
                </a:lnTo>
                <a:lnTo>
                  <a:pt x="2800249" y="405399"/>
                </a:lnTo>
                <a:lnTo>
                  <a:pt x="2850230" y="398541"/>
                </a:lnTo>
                <a:lnTo>
                  <a:pt x="2901655" y="391603"/>
                </a:lnTo>
                <a:lnTo>
                  <a:pt x="2954168" y="384570"/>
                </a:lnTo>
                <a:lnTo>
                  <a:pt x="3007416" y="377424"/>
                </a:lnTo>
                <a:lnTo>
                  <a:pt x="3061041" y="370149"/>
                </a:lnTo>
                <a:lnTo>
                  <a:pt x="3114688" y="362727"/>
                </a:lnTo>
                <a:lnTo>
                  <a:pt x="3168003" y="355141"/>
                </a:lnTo>
                <a:lnTo>
                  <a:pt x="3220630" y="347375"/>
                </a:lnTo>
                <a:lnTo>
                  <a:pt x="3272212" y="339412"/>
                </a:lnTo>
                <a:lnTo>
                  <a:pt x="3322396" y="331234"/>
                </a:lnTo>
                <a:lnTo>
                  <a:pt x="3370824" y="322824"/>
                </a:lnTo>
                <a:lnTo>
                  <a:pt x="3422580" y="313159"/>
                </a:lnTo>
                <a:lnTo>
                  <a:pt x="3473464" y="303006"/>
                </a:lnTo>
                <a:lnTo>
                  <a:pt x="3523432" y="292478"/>
                </a:lnTo>
                <a:lnTo>
                  <a:pt x="3572438" y="281686"/>
                </a:lnTo>
                <a:lnTo>
                  <a:pt x="3620439" y="270745"/>
                </a:lnTo>
                <a:lnTo>
                  <a:pt x="3667388" y="259766"/>
                </a:lnTo>
                <a:lnTo>
                  <a:pt x="3713241" y="248862"/>
                </a:lnTo>
                <a:lnTo>
                  <a:pt x="3757953" y="238145"/>
                </a:lnTo>
                <a:lnTo>
                  <a:pt x="3801479" y="227728"/>
                </a:lnTo>
                <a:lnTo>
                  <a:pt x="3843774" y="217724"/>
                </a:lnTo>
                <a:lnTo>
                  <a:pt x="3900243" y="204394"/>
                </a:lnTo>
                <a:lnTo>
                  <a:pt x="3951874" y="191982"/>
                </a:lnTo>
                <a:lnTo>
                  <a:pt x="4000572" y="180030"/>
                </a:lnTo>
                <a:lnTo>
                  <a:pt x="4048242" y="168077"/>
                </a:lnTo>
                <a:lnTo>
                  <a:pt x="4096788" y="155665"/>
                </a:lnTo>
                <a:lnTo>
                  <a:pt x="4148114" y="142334"/>
                </a:lnTo>
                <a:lnTo>
                  <a:pt x="4204124" y="127624"/>
                </a:lnTo>
                <a:lnTo>
                  <a:pt x="4248509" y="115807"/>
                </a:lnTo>
                <a:lnTo>
                  <a:pt x="4297939" y="102459"/>
                </a:lnTo>
                <a:lnTo>
                  <a:pt x="4350703" y="88075"/>
                </a:lnTo>
                <a:lnTo>
                  <a:pt x="4405088" y="73150"/>
                </a:lnTo>
                <a:lnTo>
                  <a:pt x="4459384" y="58181"/>
                </a:lnTo>
                <a:lnTo>
                  <a:pt x="4511878" y="43662"/>
                </a:lnTo>
                <a:lnTo>
                  <a:pt x="4560858" y="30089"/>
                </a:lnTo>
                <a:lnTo>
                  <a:pt x="4604613" y="17957"/>
                </a:lnTo>
                <a:lnTo>
                  <a:pt x="4641431" y="7762"/>
                </a:lnTo>
                <a:lnTo>
                  <a:pt x="4669599" y="0"/>
                </a:lnTo>
              </a:path>
            </a:pathLst>
          </a:custGeom>
          <a:ln w="3809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06400" y="2524007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E69137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7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B0AE88E-380B-425A-AFC8-1D2816E23EB5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78</a:t>
            </a:fld>
            <a:endParaRPr lang="en-US" altLang="ko-KR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9350" y="1479874"/>
            <a:ext cx="4632325" cy="1772285"/>
          </a:xfrm>
          <a:custGeom>
            <a:avLst/>
            <a:gdLst/>
            <a:ahLst/>
            <a:cxnLst/>
            <a:rect l="l" t="t" r="r" b="b"/>
            <a:pathLst>
              <a:path w="4632325" h="1772285">
                <a:moveTo>
                  <a:pt x="0" y="1771724"/>
                </a:moveTo>
                <a:lnTo>
                  <a:pt x="8270" y="1742445"/>
                </a:lnTo>
                <a:lnTo>
                  <a:pt x="18522" y="1704941"/>
                </a:lnTo>
                <a:lnTo>
                  <a:pt x="30494" y="1660582"/>
                </a:lnTo>
                <a:lnTo>
                  <a:pt x="43925" y="1610736"/>
                </a:lnTo>
                <a:lnTo>
                  <a:pt x="58556" y="1556771"/>
                </a:lnTo>
                <a:lnTo>
                  <a:pt x="74124" y="1500056"/>
                </a:lnTo>
                <a:lnTo>
                  <a:pt x="90371" y="1441959"/>
                </a:lnTo>
                <a:lnTo>
                  <a:pt x="107035" y="1383849"/>
                </a:lnTo>
                <a:lnTo>
                  <a:pt x="123855" y="1327095"/>
                </a:lnTo>
                <a:lnTo>
                  <a:pt x="140571" y="1273065"/>
                </a:lnTo>
                <a:lnTo>
                  <a:pt x="156923" y="1223127"/>
                </a:lnTo>
                <a:lnTo>
                  <a:pt x="172649" y="1178649"/>
                </a:lnTo>
                <a:lnTo>
                  <a:pt x="191742" y="1124470"/>
                </a:lnTo>
                <a:lnTo>
                  <a:pt x="208889" y="1072206"/>
                </a:lnTo>
                <a:lnTo>
                  <a:pt x="225202" y="1022104"/>
                </a:lnTo>
                <a:lnTo>
                  <a:pt x="241794" y="974412"/>
                </a:lnTo>
                <a:lnTo>
                  <a:pt x="259776" y="929376"/>
                </a:lnTo>
                <a:lnTo>
                  <a:pt x="280261" y="887245"/>
                </a:lnTo>
                <a:lnTo>
                  <a:pt x="304360" y="848265"/>
                </a:lnTo>
                <a:lnTo>
                  <a:pt x="333185" y="812684"/>
                </a:lnTo>
                <a:lnTo>
                  <a:pt x="367849" y="780749"/>
                </a:lnTo>
                <a:lnTo>
                  <a:pt x="402931" y="756115"/>
                </a:lnTo>
                <a:lnTo>
                  <a:pt x="440100" y="735767"/>
                </a:lnTo>
                <a:lnTo>
                  <a:pt x="479716" y="718963"/>
                </a:lnTo>
                <a:lnTo>
                  <a:pt x="522139" y="704960"/>
                </a:lnTo>
                <a:lnTo>
                  <a:pt x="567731" y="693014"/>
                </a:lnTo>
                <a:lnTo>
                  <a:pt x="616851" y="682381"/>
                </a:lnTo>
                <a:lnTo>
                  <a:pt x="669860" y="672320"/>
                </a:lnTo>
                <a:lnTo>
                  <a:pt x="727118" y="662085"/>
                </a:lnTo>
                <a:lnTo>
                  <a:pt x="788986" y="650934"/>
                </a:lnTo>
                <a:lnTo>
                  <a:pt x="855824" y="638124"/>
                </a:lnTo>
                <a:lnTo>
                  <a:pt x="896245" y="630366"/>
                </a:lnTo>
                <a:lnTo>
                  <a:pt x="940065" y="622534"/>
                </a:lnTo>
                <a:lnTo>
                  <a:pt x="986858" y="614649"/>
                </a:lnTo>
                <a:lnTo>
                  <a:pt x="1036200" y="606728"/>
                </a:lnTo>
                <a:lnTo>
                  <a:pt x="1087666" y="598792"/>
                </a:lnTo>
                <a:lnTo>
                  <a:pt x="1140831" y="590860"/>
                </a:lnTo>
                <a:lnTo>
                  <a:pt x="1195271" y="582951"/>
                </a:lnTo>
                <a:lnTo>
                  <a:pt x="1250560" y="575084"/>
                </a:lnTo>
                <a:lnTo>
                  <a:pt x="1306274" y="567279"/>
                </a:lnTo>
                <a:lnTo>
                  <a:pt x="1361989" y="559555"/>
                </a:lnTo>
                <a:lnTo>
                  <a:pt x="1417278" y="551932"/>
                </a:lnTo>
                <a:lnTo>
                  <a:pt x="1471718" y="544428"/>
                </a:lnTo>
                <a:lnTo>
                  <a:pt x="1524883" y="537063"/>
                </a:lnTo>
                <a:lnTo>
                  <a:pt x="1576349" y="529857"/>
                </a:lnTo>
                <a:lnTo>
                  <a:pt x="1625691" y="522828"/>
                </a:lnTo>
                <a:lnTo>
                  <a:pt x="1672484" y="515996"/>
                </a:lnTo>
                <a:lnTo>
                  <a:pt x="1716304" y="509380"/>
                </a:lnTo>
                <a:lnTo>
                  <a:pt x="1756724" y="502999"/>
                </a:lnTo>
                <a:lnTo>
                  <a:pt x="1822110" y="492065"/>
                </a:lnTo>
                <a:lnTo>
                  <a:pt x="1880266" y="481737"/>
                </a:lnTo>
                <a:lnTo>
                  <a:pt x="1932521" y="471951"/>
                </a:lnTo>
                <a:lnTo>
                  <a:pt x="1980204" y="462636"/>
                </a:lnTo>
                <a:lnTo>
                  <a:pt x="2024643" y="453728"/>
                </a:lnTo>
                <a:lnTo>
                  <a:pt x="2067168" y="445156"/>
                </a:lnTo>
                <a:lnTo>
                  <a:pt x="2109107" y="436856"/>
                </a:lnTo>
                <a:lnTo>
                  <a:pt x="2151790" y="428757"/>
                </a:lnTo>
                <a:lnTo>
                  <a:pt x="2196544" y="420795"/>
                </a:lnTo>
                <a:lnTo>
                  <a:pt x="2244699" y="412899"/>
                </a:lnTo>
                <a:lnTo>
                  <a:pt x="2295756" y="405128"/>
                </a:lnTo>
                <a:lnTo>
                  <a:pt x="2348059" y="397582"/>
                </a:lnTo>
                <a:lnTo>
                  <a:pt x="2401203" y="390261"/>
                </a:lnTo>
                <a:lnTo>
                  <a:pt x="2454781" y="383165"/>
                </a:lnTo>
                <a:lnTo>
                  <a:pt x="2508390" y="376295"/>
                </a:lnTo>
                <a:lnTo>
                  <a:pt x="2561624" y="369650"/>
                </a:lnTo>
                <a:lnTo>
                  <a:pt x="2614077" y="363230"/>
                </a:lnTo>
                <a:lnTo>
                  <a:pt x="2665344" y="357036"/>
                </a:lnTo>
                <a:lnTo>
                  <a:pt x="2715020" y="351067"/>
                </a:lnTo>
                <a:lnTo>
                  <a:pt x="2762699" y="345324"/>
                </a:lnTo>
                <a:lnTo>
                  <a:pt x="2819651" y="338618"/>
                </a:lnTo>
                <a:lnTo>
                  <a:pt x="2874375" y="332483"/>
                </a:lnTo>
                <a:lnTo>
                  <a:pt x="2927223" y="326790"/>
                </a:lnTo>
                <a:lnTo>
                  <a:pt x="2978546" y="321404"/>
                </a:lnTo>
                <a:lnTo>
                  <a:pt x="3028697" y="316195"/>
                </a:lnTo>
                <a:lnTo>
                  <a:pt x="3078025" y="311029"/>
                </a:lnTo>
                <a:lnTo>
                  <a:pt x="3126884" y="305775"/>
                </a:lnTo>
                <a:lnTo>
                  <a:pt x="3175624" y="300299"/>
                </a:lnTo>
                <a:lnTo>
                  <a:pt x="3230868" y="294325"/>
                </a:lnTo>
                <a:lnTo>
                  <a:pt x="3285104" y="288962"/>
                </a:lnTo>
                <a:lnTo>
                  <a:pt x="3338398" y="283752"/>
                </a:lnTo>
                <a:lnTo>
                  <a:pt x="3390816" y="278235"/>
                </a:lnTo>
                <a:lnTo>
                  <a:pt x="3442424" y="271952"/>
                </a:lnTo>
                <a:lnTo>
                  <a:pt x="3493288" y="264443"/>
                </a:lnTo>
                <a:lnTo>
                  <a:pt x="3543474" y="255249"/>
                </a:lnTo>
                <a:lnTo>
                  <a:pt x="3592502" y="243867"/>
                </a:lnTo>
                <a:lnTo>
                  <a:pt x="3640150" y="230537"/>
                </a:lnTo>
                <a:lnTo>
                  <a:pt x="3686880" y="215916"/>
                </a:lnTo>
                <a:lnTo>
                  <a:pt x="3733150" y="200660"/>
                </a:lnTo>
                <a:lnTo>
                  <a:pt x="3779420" y="185425"/>
                </a:lnTo>
                <a:lnTo>
                  <a:pt x="3826150" y="170870"/>
                </a:lnTo>
                <a:lnTo>
                  <a:pt x="3873799" y="157649"/>
                </a:lnTo>
                <a:lnTo>
                  <a:pt x="3921756" y="145808"/>
                </a:lnTo>
                <a:lnTo>
                  <a:pt x="3969406" y="134776"/>
                </a:lnTo>
                <a:lnTo>
                  <a:pt x="4017210" y="124292"/>
                </a:lnTo>
                <a:lnTo>
                  <a:pt x="4065627" y="114092"/>
                </a:lnTo>
                <a:lnTo>
                  <a:pt x="4115117" y="103914"/>
                </a:lnTo>
                <a:lnTo>
                  <a:pt x="4166137" y="93496"/>
                </a:lnTo>
                <a:lnTo>
                  <a:pt x="4219149" y="82574"/>
                </a:lnTo>
                <a:lnTo>
                  <a:pt x="4270352" y="72047"/>
                </a:lnTo>
                <a:lnTo>
                  <a:pt x="4327302" y="60523"/>
                </a:lnTo>
                <a:lnTo>
                  <a:pt x="4387184" y="48529"/>
                </a:lnTo>
                <a:lnTo>
                  <a:pt x="4447184" y="36595"/>
                </a:lnTo>
                <a:lnTo>
                  <a:pt x="4504485" y="25247"/>
                </a:lnTo>
                <a:lnTo>
                  <a:pt x="4556273" y="15013"/>
                </a:lnTo>
                <a:lnTo>
                  <a:pt x="4599733" y="6421"/>
                </a:lnTo>
                <a:lnTo>
                  <a:pt x="4632049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750" y="36270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8625" y="1125408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1925" y="288981"/>
            <a:ext cx="35159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Huge train </a:t>
            </a:r>
            <a:r>
              <a:rPr sz="1800" dirty="0"/>
              <a:t>/ val </a:t>
            </a:r>
            <a:r>
              <a:rPr sz="1800" spc="-5" dirty="0"/>
              <a:t>gap </a:t>
            </a:r>
            <a:r>
              <a:rPr sz="1800" dirty="0"/>
              <a:t>means  </a:t>
            </a:r>
            <a:r>
              <a:rPr sz="1800" spc="-5" dirty="0"/>
              <a:t>overfitting! Increase</a:t>
            </a:r>
            <a:r>
              <a:rPr sz="1800" spc="-90" dirty="0"/>
              <a:t> </a:t>
            </a:r>
            <a:r>
              <a:rPr sz="1800" dirty="0"/>
              <a:t>regularization,  </a:t>
            </a:r>
            <a:r>
              <a:rPr sz="1800" spc="-5" dirty="0"/>
              <a:t>get </a:t>
            </a:r>
            <a:r>
              <a:rPr sz="1800" dirty="0"/>
              <a:t>more</a:t>
            </a:r>
            <a:r>
              <a:rPr sz="1800" spc="-15" dirty="0"/>
              <a:t> </a:t>
            </a:r>
            <a:r>
              <a:rPr sz="1800" spc="-5" dirty="0"/>
              <a:t>data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1666850" y="2371728"/>
            <a:ext cx="4542155" cy="1022985"/>
          </a:xfrm>
          <a:custGeom>
            <a:avLst/>
            <a:gdLst/>
            <a:ahLst/>
            <a:cxnLst/>
            <a:rect l="l" t="t" r="r" b="b"/>
            <a:pathLst>
              <a:path w="4542155" h="1022985">
                <a:moveTo>
                  <a:pt x="0" y="1022524"/>
                </a:moveTo>
                <a:lnTo>
                  <a:pt x="10482" y="993032"/>
                </a:lnTo>
                <a:lnTo>
                  <a:pt x="23436" y="953882"/>
                </a:lnTo>
                <a:lnTo>
                  <a:pt x="38645" y="907244"/>
                </a:lnTo>
                <a:lnTo>
                  <a:pt x="55893" y="855285"/>
                </a:lnTo>
                <a:lnTo>
                  <a:pt x="74963" y="800175"/>
                </a:lnTo>
                <a:lnTo>
                  <a:pt x="95640" y="744082"/>
                </a:lnTo>
                <a:lnTo>
                  <a:pt x="117708" y="689176"/>
                </a:lnTo>
                <a:lnTo>
                  <a:pt x="140950" y="637626"/>
                </a:lnTo>
                <a:lnTo>
                  <a:pt x="165149" y="591599"/>
                </a:lnTo>
                <a:lnTo>
                  <a:pt x="190204" y="549329"/>
                </a:lnTo>
                <a:lnTo>
                  <a:pt x="216279" y="507764"/>
                </a:lnTo>
                <a:lnTo>
                  <a:pt x="243559" y="467144"/>
                </a:lnTo>
                <a:lnTo>
                  <a:pt x="272229" y="427711"/>
                </a:lnTo>
                <a:lnTo>
                  <a:pt x="302475" y="389705"/>
                </a:lnTo>
                <a:lnTo>
                  <a:pt x="334482" y="353368"/>
                </a:lnTo>
                <a:lnTo>
                  <a:pt x="368436" y="318939"/>
                </a:lnTo>
                <a:lnTo>
                  <a:pt x="404521" y="286661"/>
                </a:lnTo>
                <a:lnTo>
                  <a:pt x="442924" y="256774"/>
                </a:lnTo>
                <a:lnTo>
                  <a:pt x="484675" y="229389"/>
                </a:lnTo>
                <a:lnTo>
                  <a:pt x="530103" y="204322"/>
                </a:lnTo>
                <a:lnTo>
                  <a:pt x="578342" y="181367"/>
                </a:lnTo>
                <a:lnTo>
                  <a:pt x="628528" y="160322"/>
                </a:lnTo>
                <a:lnTo>
                  <a:pt x="679796" y="140983"/>
                </a:lnTo>
                <a:lnTo>
                  <a:pt x="731279" y="123144"/>
                </a:lnTo>
                <a:lnTo>
                  <a:pt x="782114" y="106604"/>
                </a:lnTo>
                <a:lnTo>
                  <a:pt x="831434" y="91156"/>
                </a:lnTo>
                <a:lnTo>
                  <a:pt x="878374" y="76599"/>
                </a:lnTo>
                <a:lnTo>
                  <a:pt x="928288" y="61467"/>
                </a:lnTo>
                <a:lnTo>
                  <a:pt x="976207" y="47977"/>
                </a:lnTo>
                <a:lnTo>
                  <a:pt x="1022835" y="36129"/>
                </a:lnTo>
                <a:lnTo>
                  <a:pt x="1068876" y="25924"/>
                </a:lnTo>
                <a:lnTo>
                  <a:pt x="1115034" y="17361"/>
                </a:lnTo>
                <a:lnTo>
                  <a:pt x="1162013" y="10440"/>
                </a:lnTo>
                <a:lnTo>
                  <a:pt x="1210517" y="5161"/>
                </a:lnTo>
                <a:lnTo>
                  <a:pt x="1261249" y="1524"/>
                </a:lnTo>
                <a:lnTo>
                  <a:pt x="1308167" y="0"/>
                </a:lnTo>
                <a:lnTo>
                  <a:pt x="1356226" y="267"/>
                </a:lnTo>
                <a:lnTo>
                  <a:pt x="1405275" y="2079"/>
                </a:lnTo>
                <a:lnTo>
                  <a:pt x="1455157" y="5188"/>
                </a:lnTo>
                <a:lnTo>
                  <a:pt x="1505718" y="9348"/>
                </a:lnTo>
                <a:lnTo>
                  <a:pt x="1556805" y="14311"/>
                </a:lnTo>
                <a:lnTo>
                  <a:pt x="1608263" y="19830"/>
                </a:lnTo>
                <a:lnTo>
                  <a:pt x="1659938" y="25659"/>
                </a:lnTo>
                <a:lnTo>
                  <a:pt x="1711674" y="31549"/>
                </a:lnTo>
                <a:lnTo>
                  <a:pt x="1757525" y="37333"/>
                </a:lnTo>
                <a:lnTo>
                  <a:pt x="1802363" y="44041"/>
                </a:lnTo>
                <a:lnTo>
                  <a:pt x="1846750" y="51470"/>
                </a:lnTo>
                <a:lnTo>
                  <a:pt x="1891250" y="59417"/>
                </a:lnTo>
                <a:lnTo>
                  <a:pt x="1936426" y="67679"/>
                </a:lnTo>
                <a:lnTo>
                  <a:pt x="1982841" y="76053"/>
                </a:lnTo>
                <a:lnTo>
                  <a:pt x="2031058" y="84338"/>
                </a:lnTo>
                <a:lnTo>
                  <a:pt x="2081639" y="92330"/>
                </a:lnTo>
                <a:lnTo>
                  <a:pt x="2135149" y="99826"/>
                </a:lnTo>
                <a:lnTo>
                  <a:pt x="2192149" y="106624"/>
                </a:lnTo>
                <a:lnTo>
                  <a:pt x="2235619" y="111071"/>
                </a:lnTo>
                <a:lnTo>
                  <a:pt x="2281583" y="115313"/>
                </a:lnTo>
                <a:lnTo>
                  <a:pt x="2329665" y="119375"/>
                </a:lnTo>
                <a:lnTo>
                  <a:pt x="2379488" y="123280"/>
                </a:lnTo>
                <a:lnTo>
                  <a:pt x="2430673" y="127054"/>
                </a:lnTo>
                <a:lnTo>
                  <a:pt x="2482842" y="130722"/>
                </a:lnTo>
                <a:lnTo>
                  <a:pt x="2535620" y="134307"/>
                </a:lnTo>
                <a:lnTo>
                  <a:pt x="2588627" y="137835"/>
                </a:lnTo>
                <a:lnTo>
                  <a:pt x="2641486" y="141330"/>
                </a:lnTo>
                <a:lnTo>
                  <a:pt x="2693820" y="144816"/>
                </a:lnTo>
                <a:lnTo>
                  <a:pt x="2745251" y="148320"/>
                </a:lnTo>
                <a:lnTo>
                  <a:pt x="2795401" y="151864"/>
                </a:lnTo>
                <a:lnTo>
                  <a:pt x="2843893" y="155474"/>
                </a:lnTo>
                <a:lnTo>
                  <a:pt x="2890349" y="159174"/>
                </a:lnTo>
                <a:lnTo>
                  <a:pt x="2947379" y="163951"/>
                </a:lnTo>
                <a:lnTo>
                  <a:pt x="3003174" y="168729"/>
                </a:lnTo>
                <a:lnTo>
                  <a:pt x="3057800" y="173506"/>
                </a:lnTo>
                <a:lnTo>
                  <a:pt x="3111326" y="178283"/>
                </a:lnTo>
                <a:lnTo>
                  <a:pt x="3163820" y="183060"/>
                </a:lnTo>
                <a:lnTo>
                  <a:pt x="3215349" y="187838"/>
                </a:lnTo>
                <a:lnTo>
                  <a:pt x="3265982" y="192615"/>
                </a:lnTo>
                <a:lnTo>
                  <a:pt x="3315785" y="197392"/>
                </a:lnTo>
                <a:lnTo>
                  <a:pt x="3364828" y="202169"/>
                </a:lnTo>
                <a:lnTo>
                  <a:pt x="3413176" y="206947"/>
                </a:lnTo>
                <a:lnTo>
                  <a:pt x="3460899" y="211724"/>
                </a:lnTo>
                <a:lnTo>
                  <a:pt x="3517941" y="217563"/>
                </a:lnTo>
                <a:lnTo>
                  <a:pt x="3573285" y="223402"/>
                </a:lnTo>
                <a:lnTo>
                  <a:pt x="3627176" y="229241"/>
                </a:lnTo>
                <a:lnTo>
                  <a:pt x="3679863" y="235080"/>
                </a:lnTo>
                <a:lnTo>
                  <a:pt x="3731593" y="240918"/>
                </a:lnTo>
                <a:lnTo>
                  <a:pt x="3782612" y="246757"/>
                </a:lnTo>
                <a:lnTo>
                  <a:pt x="3833167" y="252596"/>
                </a:lnTo>
                <a:lnTo>
                  <a:pt x="3883505" y="258435"/>
                </a:lnTo>
                <a:lnTo>
                  <a:pt x="3933874" y="264274"/>
                </a:lnTo>
                <a:lnTo>
                  <a:pt x="3985345" y="270113"/>
                </a:lnTo>
                <a:lnTo>
                  <a:pt x="4038205" y="275952"/>
                </a:lnTo>
                <a:lnTo>
                  <a:pt x="4091529" y="281791"/>
                </a:lnTo>
                <a:lnTo>
                  <a:pt x="4144389" y="287630"/>
                </a:lnTo>
                <a:lnTo>
                  <a:pt x="4195859" y="293468"/>
                </a:lnTo>
                <a:lnTo>
                  <a:pt x="4245012" y="299307"/>
                </a:lnTo>
                <a:lnTo>
                  <a:pt x="4290920" y="305146"/>
                </a:lnTo>
                <a:lnTo>
                  <a:pt x="4332659" y="310985"/>
                </a:lnTo>
                <a:lnTo>
                  <a:pt x="4434990" y="331193"/>
                </a:lnTo>
                <a:lnTo>
                  <a:pt x="4482851" y="346383"/>
                </a:lnTo>
                <a:lnTo>
                  <a:pt x="4517105" y="359931"/>
                </a:lnTo>
                <a:lnTo>
                  <a:pt x="4541974" y="369374"/>
                </a:lnTo>
              </a:path>
            </a:pathLst>
          </a:custGeom>
          <a:ln w="3809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06400" y="2524007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E69137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7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B7A7EB3-A90B-40F8-AADC-2BABAB7D68EE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79</a:t>
            </a:fld>
            <a:endParaRPr lang="en-US" altLang="ko-K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6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03274" y="1846850"/>
            <a:ext cx="5480025" cy="128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4606" y="1332516"/>
            <a:ext cx="2076619" cy="2076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8677" y="3476400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1548" y="34606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1548" y="34606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706" y="3496775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29857" y="1210118"/>
            <a:ext cx="0" cy="2266315"/>
          </a:xfrm>
          <a:custGeom>
            <a:avLst/>
            <a:gdLst/>
            <a:ahLst/>
            <a:cxnLst/>
            <a:rect l="l" t="t" r="r" b="b"/>
            <a:pathLst>
              <a:path h="2266315">
                <a:moveTo>
                  <a:pt x="0" y="2266282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4124" y="1166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4124" y="1166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7658" y="1109194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W_2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8428" y="3072651"/>
            <a:ext cx="159185" cy="159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7174" y="1353285"/>
            <a:ext cx="1008380" cy="1746250"/>
          </a:xfrm>
          <a:custGeom>
            <a:avLst/>
            <a:gdLst/>
            <a:ahLst/>
            <a:cxnLst/>
            <a:rect l="l" t="t" r="r" b="b"/>
            <a:pathLst>
              <a:path w="1008379" h="1746250">
                <a:moveTo>
                  <a:pt x="1007934" y="1746044"/>
                </a:moveTo>
                <a:lnTo>
                  <a:pt x="0" y="0"/>
                </a:lnTo>
              </a:path>
            </a:pathLst>
          </a:custGeom>
          <a:ln w="28574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25951" y="2889497"/>
            <a:ext cx="148206" cy="22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615E9D49-3DD7-42D1-998B-0C388DF4679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5" name="바닥글 개체 틀 2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6200" y="375649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307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209" y="27967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200" y="3451850"/>
            <a:ext cx="4558030" cy="0"/>
          </a:xfrm>
          <a:custGeom>
            <a:avLst/>
            <a:gdLst/>
            <a:ahLst/>
            <a:cxnLst/>
            <a:rect l="l" t="t" r="r" b="b"/>
            <a:pathLst>
              <a:path w="4558030">
                <a:moveTo>
                  <a:pt x="0" y="0"/>
                </a:moveTo>
                <a:lnTo>
                  <a:pt x="4557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4575" y="34108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9350" y="1479874"/>
            <a:ext cx="4632325" cy="1772285"/>
          </a:xfrm>
          <a:custGeom>
            <a:avLst/>
            <a:gdLst/>
            <a:ahLst/>
            <a:cxnLst/>
            <a:rect l="l" t="t" r="r" b="b"/>
            <a:pathLst>
              <a:path w="4632325" h="1772285">
                <a:moveTo>
                  <a:pt x="0" y="1771724"/>
                </a:moveTo>
                <a:lnTo>
                  <a:pt x="8270" y="1742445"/>
                </a:lnTo>
                <a:lnTo>
                  <a:pt x="18522" y="1704941"/>
                </a:lnTo>
                <a:lnTo>
                  <a:pt x="30494" y="1660582"/>
                </a:lnTo>
                <a:lnTo>
                  <a:pt x="43925" y="1610736"/>
                </a:lnTo>
                <a:lnTo>
                  <a:pt x="58556" y="1556771"/>
                </a:lnTo>
                <a:lnTo>
                  <a:pt x="74124" y="1500056"/>
                </a:lnTo>
                <a:lnTo>
                  <a:pt x="90371" y="1441959"/>
                </a:lnTo>
                <a:lnTo>
                  <a:pt x="107035" y="1383849"/>
                </a:lnTo>
                <a:lnTo>
                  <a:pt x="123855" y="1327095"/>
                </a:lnTo>
                <a:lnTo>
                  <a:pt x="140571" y="1273065"/>
                </a:lnTo>
                <a:lnTo>
                  <a:pt x="156923" y="1223127"/>
                </a:lnTo>
                <a:lnTo>
                  <a:pt x="172649" y="1178649"/>
                </a:lnTo>
                <a:lnTo>
                  <a:pt x="191742" y="1124470"/>
                </a:lnTo>
                <a:lnTo>
                  <a:pt x="208889" y="1072206"/>
                </a:lnTo>
                <a:lnTo>
                  <a:pt x="225202" y="1022104"/>
                </a:lnTo>
                <a:lnTo>
                  <a:pt x="241794" y="974412"/>
                </a:lnTo>
                <a:lnTo>
                  <a:pt x="259776" y="929376"/>
                </a:lnTo>
                <a:lnTo>
                  <a:pt x="280261" y="887245"/>
                </a:lnTo>
                <a:lnTo>
                  <a:pt x="304360" y="848265"/>
                </a:lnTo>
                <a:lnTo>
                  <a:pt x="333185" y="812684"/>
                </a:lnTo>
                <a:lnTo>
                  <a:pt x="367849" y="780749"/>
                </a:lnTo>
                <a:lnTo>
                  <a:pt x="402931" y="756115"/>
                </a:lnTo>
                <a:lnTo>
                  <a:pt x="440100" y="735767"/>
                </a:lnTo>
                <a:lnTo>
                  <a:pt x="479716" y="718963"/>
                </a:lnTo>
                <a:lnTo>
                  <a:pt x="522139" y="704960"/>
                </a:lnTo>
                <a:lnTo>
                  <a:pt x="567731" y="693014"/>
                </a:lnTo>
                <a:lnTo>
                  <a:pt x="616851" y="682381"/>
                </a:lnTo>
                <a:lnTo>
                  <a:pt x="669860" y="672320"/>
                </a:lnTo>
                <a:lnTo>
                  <a:pt x="727118" y="662085"/>
                </a:lnTo>
                <a:lnTo>
                  <a:pt x="788986" y="650934"/>
                </a:lnTo>
                <a:lnTo>
                  <a:pt x="855824" y="638124"/>
                </a:lnTo>
                <a:lnTo>
                  <a:pt x="896245" y="630366"/>
                </a:lnTo>
                <a:lnTo>
                  <a:pt x="940065" y="622534"/>
                </a:lnTo>
                <a:lnTo>
                  <a:pt x="986858" y="614649"/>
                </a:lnTo>
                <a:lnTo>
                  <a:pt x="1036200" y="606728"/>
                </a:lnTo>
                <a:lnTo>
                  <a:pt x="1087666" y="598792"/>
                </a:lnTo>
                <a:lnTo>
                  <a:pt x="1140831" y="590860"/>
                </a:lnTo>
                <a:lnTo>
                  <a:pt x="1195271" y="582951"/>
                </a:lnTo>
                <a:lnTo>
                  <a:pt x="1250560" y="575084"/>
                </a:lnTo>
                <a:lnTo>
                  <a:pt x="1306274" y="567279"/>
                </a:lnTo>
                <a:lnTo>
                  <a:pt x="1361989" y="559555"/>
                </a:lnTo>
                <a:lnTo>
                  <a:pt x="1417278" y="551932"/>
                </a:lnTo>
                <a:lnTo>
                  <a:pt x="1471718" y="544428"/>
                </a:lnTo>
                <a:lnTo>
                  <a:pt x="1524883" y="537063"/>
                </a:lnTo>
                <a:lnTo>
                  <a:pt x="1576349" y="529857"/>
                </a:lnTo>
                <a:lnTo>
                  <a:pt x="1625691" y="522828"/>
                </a:lnTo>
                <a:lnTo>
                  <a:pt x="1672484" y="515996"/>
                </a:lnTo>
                <a:lnTo>
                  <a:pt x="1716304" y="509380"/>
                </a:lnTo>
                <a:lnTo>
                  <a:pt x="1756724" y="502999"/>
                </a:lnTo>
                <a:lnTo>
                  <a:pt x="1822110" y="492065"/>
                </a:lnTo>
                <a:lnTo>
                  <a:pt x="1880266" y="481737"/>
                </a:lnTo>
                <a:lnTo>
                  <a:pt x="1932521" y="471951"/>
                </a:lnTo>
                <a:lnTo>
                  <a:pt x="1980204" y="462636"/>
                </a:lnTo>
                <a:lnTo>
                  <a:pt x="2024643" y="453728"/>
                </a:lnTo>
                <a:lnTo>
                  <a:pt x="2067168" y="445156"/>
                </a:lnTo>
                <a:lnTo>
                  <a:pt x="2109107" y="436856"/>
                </a:lnTo>
                <a:lnTo>
                  <a:pt x="2151790" y="428757"/>
                </a:lnTo>
                <a:lnTo>
                  <a:pt x="2196544" y="420795"/>
                </a:lnTo>
                <a:lnTo>
                  <a:pt x="2244699" y="412899"/>
                </a:lnTo>
                <a:lnTo>
                  <a:pt x="2295756" y="405128"/>
                </a:lnTo>
                <a:lnTo>
                  <a:pt x="2348059" y="397582"/>
                </a:lnTo>
                <a:lnTo>
                  <a:pt x="2401203" y="390261"/>
                </a:lnTo>
                <a:lnTo>
                  <a:pt x="2454781" y="383165"/>
                </a:lnTo>
                <a:lnTo>
                  <a:pt x="2508390" y="376295"/>
                </a:lnTo>
                <a:lnTo>
                  <a:pt x="2561624" y="369650"/>
                </a:lnTo>
                <a:lnTo>
                  <a:pt x="2614077" y="363230"/>
                </a:lnTo>
                <a:lnTo>
                  <a:pt x="2665344" y="357036"/>
                </a:lnTo>
                <a:lnTo>
                  <a:pt x="2715020" y="351067"/>
                </a:lnTo>
                <a:lnTo>
                  <a:pt x="2762699" y="345324"/>
                </a:lnTo>
                <a:lnTo>
                  <a:pt x="2819651" y="338618"/>
                </a:lnTo>
                <a:lnTo>
                  <a:pt x="2874375" y="332483"/>
                </a:lnTo>
                <a:lnTo>
                  <a:pt x="2927223" y="326790"/>
                </a:lnTo>
                <a:lnTo>
                  <a:pt x="2978546" y="321404"/>
                </a:lnTo>
                <a:lnTo>
                  <a:pt x="3028697" y="316195"/>
                </a:lnTo>
                <a:lnTo>
                  <a:pt x="3078025" y="311029"/>
                </a:lnTo>
                <a:lnTo>
                  <a:pt x="3126884" y="305775"/>
                </a:lnTo>
                <a:lnTo>
                  <a:pt x="3175624" y="300299"/>
                </a:lnTo>
                <a:lnTo>
                  <a:pt x="3230868" y="294325"/>
                </a:lnTo>
                <a:lnTo>
                  <a:pt x="3285104" y="288962"/>
                </a:lnTo>
                <a:lnTo>
                  <a:pt x="3338398" y="283752"/>
                </a:lnTo>
                <a:lnTo>
                  <a:pt x="3390816" y="278235"/>
                </a:lnTo>
                <a:lnTo>
                  <a:pt x="3442424" y="271952"/>
                </a:lnTo>
                <a:lnTo>
                  <a:pt x="3493288" y="264443"/>
                </a:lnTo>
                <a:lnTo>
                  <a:pt x="3543474" y="255249"/>
                </a:lnTo>
                <a:lnTo>
                  <a:pt x="3592502" y="243867"/>
                </a:lnTo>
                <a:lnTo>
                  <a:pt x="3640150" y="230537"/>
                </a:lnTo>
                <a:lnTo>
                  <a:pt x="3686880" y="215916"/>
                </a:lnTo>
                <a:lnTo>
                  <a:pt x="3733150" y="200660"/>
                </a:lnTo>
                <a:lnTo>
                  <a:pt x="3779420" y="185425"/>
                </a:lnTo>
                <a:lnTo>
                  <a:pt x="3826150" y="170870"/>
                </a:lnTo>
                <a:lnTo>
                  <a:pt x="3873799" y="157649"/>
                </a:lnTo>
                <a:lnTo>
                  <a:pt x="3921756" y="145808"/>
                </a:lnTo>
                <a:lnTo>
                  <a:pt x="3969406" y="134776"/>
                </a:lnTo>
                <a:lnTo>
                  <a:pt x="4017210" y="124292"/>
                </a:lnTo>
                <a:lnTo>
                  <a:pt x="4065627" y="114092"/>
                </a:lnTo>
                <a:lnTo>
                  <a:pt x="4115117" y="103914"/>
                </a:lnTo>
                <a:lnTo>
                  <a:pt x="4166137" y="93496"/>
                </a:lnTo>
                <a:lnTo>
                  <a:pt x="4219149" y="82574"/>
                </a:lnTo>
                <a:lnTo>
                  <a:pt x="4270352" y="72047"/>
                </a:lnTo>
                <a:lnTo>
                  <a:pt x="4327302" y="60523"/>
                </a:lnTo>
                <a:lnTo>
                  <a:pt x="4387184" y="48529"/>
                </a:lnTo>
                <a:lnTo>
                  <a:pt x="4447184" y="36595"/>
                </a:lnTo>
                <a:lnTo>
                  <a:pt x="4504485" y="25247"/>
                </a:lnTo>
                <a:lnTo>
                  <a:pt x="4556273" y="15013"/>
                </a:lnTo>
                <a:lnTo>
                  <a:pt x="4599733" y="6421"/>
                </a:lnTo>
                <a:lnTo>
                  <a:pt x="4632049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750" y="362706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800" y="3602930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8625" y="1125408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01925" y="288981"/>
            <a:ext cx="34270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/>
              <a:t>No gap between train </a:t>
            </a:r>
            <a:r>
              <a:rPr sz="1800" dirty="0"/>
              <a:t>/ val</a:t>
            </a:r>
            <a:r>
              <a:rPr sz="1800" spc="-90" dirty="0"/>
              <a:t> </a:t>
            </a:r>
            <a:r>
              <a:rPr sz="1800" dirty="0"/>
              <a:t>means  </a:t>
            </a:r>
            <a:r>
              <a:rPr sz="1800" spc="-5" dirty="0"/>
              <a:t>underfitting: train </a:t>
            </a:r>
            <a:r>
              <a:rPr sz="1800" spc="-20" dirty="0"/>
              <a:t>longer, </a:t>
            </a:r>
            <a:r>
              <a:rPr sz="1800" spc="-5" dirty="0"/>
              <a:t>use </a:t>
            </a:r>
            <a:r>
              <a:rPr sz="1800" dirty="0"/>
              <a:t>a  </a:t>
            </a:r>
            <a:r>
              <a:rPr sz="1800" spc="-5" dirty="0"/>
              <a:t>bigger</a:t>
            </a:r>
            <a:r>
              <a:rPr sz="1800" spc="-10" dirty="0"/>
              <a:t> </a:t>
            </a:r>
            <a:r>
              <a:rPr sz="1800" dirty="0"/>
              <a:t>model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1666850" y="1562449"/>
            <a:ext cx="4610100" cy="1831975"/>
          </a:xfrm>
          <a:custGeom>
            <a:avLst/>
            <a:gdLst/>
            <a:ahLst/>
            <a:cxnLst/>
            <a:rect l="l" t="t" r="r" b="b"/>
            <a:pathLst>
              <a:path w="4610100" h="1831975">
                <a:moveTo>
                  <a:pt x="0" y="1831799"/>
                </a:moveTo>
                <a:lnTo>
                  <a:pt x="7087" y="1803103"/>
                </a:lnTo>
                <a:lnTo>
                  <a:pt x="15555" y="1766636"/>
                </a:lnTo>
                <a:lnTo>
                  <a:pt x="25360" y="1723638"/>
                </a:lnTo>
                <a:lnTo>
                  <a:pt x="36456" y="1675347"/>
                </a:lnTo>
                <a:lnTo>
                  <a:pt x="48798" y="1623003"/>
                </a:lnTo>
                <a:lnTo>
                  <a:pt x="62341" y="1567843"/>
                </a:lnTo>
                <a:lnTo>
                  <a:pt x="77041" y="1511106"/>
                </a:lnTo>
                <a:lnTo>
                  <a:pt x="92851" y="1454032"/>
                </a:lnTo>
                <a:lnTo>
                  <a:pt x="109727" y="1397858"/>
                </a:lnTo>
                <a:lnTo>
                  <a:pt x="127624" y="1343824"/>
                </a:lnTo>
                <a:lnTo>
                  <a:pt x="142769" y="1298266"/>
                </a:lnTo>
                <a:lnTo>
                  <a:pt x="157757" y="1249722"/>
                </a:lnTo>
                <a:lnTo>
                  <a:pt x="172901" y="1199015"/>
                </a:lnTo>
                <a:lnTo>
                  <a:pt x="188514" y="1146966"/>
                </a:lnTo>
                <a:lnTo>
                  <a:pt x="204910" y="1094395"/>
                </a:lnTo>
                <a:lnTo>
                  <a:pt x="222400" y="1042124"/>
                </a:lnTo>
                <a:lnTo>
                  <a:pt x="241297" y="990974"/>
                </a:lnTo>
                <a:lnTo>
                  <a:pt x="261915" y="941766"/>
                </a:lnTo>
                <a:lnTo>
                  <a:pt x="284567" y="895321"/>
                </a:lnTo>
                <a:lnTo>
                  <a:pt x="309564" y="852460"/>
                </a:lnTo>
                <a:lnTo>
                  <a:pt x="337221" y="814004"/>
                </a:lnTo>
                <a:lnTo>
                  <a:pt x="367849" y="780774"/>
                </a:lnTo>
                <a:lnTo>
                  <a:pt x="402399" y="752697"/>
                </a:lnTo>
                <a:lnTo>
                  <a:pt x="441133" y="728830"/>
                </a:lnTo>
                <a:lnTo>
                  <a:pt x="483333" y="708690"/>
                </a:lnTo>
                <a:lnTo>
                  <a:pt x="528284" y="691795"/>
                </a:lnTo>
                <a:lnTo>
                  <a:pt x="575268" y="677663"/>
                </a:lnTo>
                <a:lnTo>
                  <a:pt x="623568" y="665812"/>
                </a:lnTo>
                <a:lnTo>
                  <a:pt x="672468" y="655760"/>
                </a:lnTo>
                <a:lnTo>
                  <a:pt x="721251" y="647024"/>
                </a:lnTo>
                <a:lnTo>
                  <a:pt x="769200" y="639122"/>
                </a:lnTo>
                <a:lnTo>
                  <a:pt x="815598" y="631572"/>
                </a:lnTo>
                <a:lnTo>
                  <a:pt x="859729" y="623892"/>
                </a:lnTo>
                <a:lnTo>
                  <a:pt x="900874" y="615599"/>
                </a:lnTo>
                <a:lnTo>
                  <a:pt x="957108" y="604477"/>
                </a:lnTo>
                <a:lnTo>
                  <a:pt x="1008680" y="596770"/>
                </a:lnTo>
                <a:lnTo>
                  <a:pt x="1057261" y="591557"/>
                </a:lnTo>
                <a:lnTo>
                  <a:pt x="1104523" y="587912"/>
                </a:lnTo>
                <a:lnTo>
                  <a:pt x="1152136" y="584913"/>
                </a:lnTo>
                <a:lnTo>
                  <a:pt x="1201773" y="581635"/>
                </a:lnTo>
                <a:lnTo>
                  <a:pt x="1255103" y="577155"/>
                </a:lnTo>
                <a:lnTo>
                  <a:pt x="1313799" y="570549"/>
                </a:lnTo>
                <a:lnTo>
                  <a:pt x="1360485" y="564480"/>
                </a:lnTo>
                <a:lnTo>
                  <a:pt x="1410068" y="557921"/>
                </a:lnTo>
                <a:lnTo>
                  <a:pt x="1461975" y="550938"/>
                </a:lnTo>
                <a:lnTo>
                  <a:pt x="1515630" y="543601"/>
                </a:lnTo>
                <a:lnTo>
                  <a:pt x="1570458" y="535975"/>
                </a:lnTo>
                <a:lnTo>
                  <a:pt x="1625884" y="528130"/>
                </a:lnTo>
                <a:lnTo>
                  <a:pt x="1681332" y="520133"/>
                </a:lnTo>
                <a:lnTo>
                  <a:pt x="1736228" y="512051"/>
                </a:lnTo>
                <a:lnTo>
                  <a:pt x="1789997" y="503952"/>
                </a:lnTo>
                <a:lnTo>
                  <a:pt x="1842062" y="495904"/>
                </a:lnTo>
                <a:lnTo>
                  <a:pt x="1891849" y="487974"/>
                </a:lnTo>
                <a:lnTo>
                  <a:pt x="1944668" y="479136"/>
                </a:lnTo>
                <a:lnTo>
                  <a:pt x="1996534" y="469959"/>
                </a:lnTo>
                <a:lnTo>
                  <a:pt x="2047470" y="460558"/>
                </a:lnTo>
                <a:lnTo>
                  <a:pt x="2097498" y="451044"/>
                </a:lnTo>
                <a:lnTo>
                  <a:pt x="2146640" y="441531"/>
                </a:lnTo>
                <a:lnTo>
                  <a:pt x="2194919" y="432129"/>
                </a:lnTo>
                <a:lnTo>
                  <a:pt x="2242357" y="422953"/>
                </a:lnTo>
                <a:lnTo>
                  <a:pt x="2288977" y="414114"/>
                </a:lnTo>
                <a:lnTo>
                  <a:pt x="2334800" y="405726"/>
                </a:lnTo>
                <a:lnTo>
                  <a:pt x="2379849" y="397899"/>
                </a:lnTo>
                <a:lnTo>
                  <a:pt x="2433964" y="388954"/>
                </a:lnTo>
                <a:lnTo>
                  <a:pt x="2485248" y="380771"/>
                </a:lnTo>
                <a:lnTo>
                  <a:pt x="2534625" y="373173"/>
                </a:lnTo>
                <a:lnTo>
                  <a:pt x="2583020" y="365985"/>
                </a:lnTo>
                <a:lnTo>
                  <a:pt x="2631356" y="359032"/>
                </a:lnTo>
                <a:lnTo>
                  <a:pt x="2680557" y="352138"/>
                </a:lnTo>
                <a:lnTo>
                  <a:pt x="2731547" y="345128"/>
                </a:lnTo>
                <a:lnTo>
                  <a:pt x="2785249" y="337824"/>
                </a:lnTo>
                <a:lnTo>
                  <a:pt x="2830493" y="331954"/>
                </a:lnTo>
                <a:lnTo>
                  <a:pt x="2877381" y="326294"/>
                </a:lnTo>
                <a:lnTo>
                  <a:pt x="2925530" y="320754"/>
                </a:lnTo>
                <a:lnTo>
                  <a:pt x="2974558" y="315245"/>
                </a:lnTo>
                <a:lnTo>
                  <a:pt x="3024081" y="309676"/>
                </a:lnTo>
                <a:lnTo>
                  <a:pt x="3073716" y="303957"/>
                </a:lnTo>
                <a:lnTo>
                  <a:pt x="3123081" y="297997"/>
                </a:lnTo>
                <a:lnTo>
                  <a:pt x="3171793" y="291707"/>
                </a:lnTo>
                <a:lnTo>
                  <a:pt x="3219468" y="284996"/>
                </a:lnTo>
                <a:lnTo>
                  <a:pt x="3265724" y="277774"/>
                </a:lnTo>
                <a:lnTo>
                  <a:pt x="3316112" y="269041"/>
                </a:lnTo>
                <a:lnTo>
                  <a:pt x="3366221" y="259628"/>
                </a:lnTo>
                <a:lnTo>
                  <a:pt x="3415866" y="249688"/>
                </a:lnTo>
                <a:lnTo>
                  <a:pt x="3464862" y="239378"/>
                </a:lnTo>
                <a:lnTo>
                  <a:pt x="3513024" y="228852"/>
                </a:lnTo>
                <a:lnTo>
                  <a:pt x="3560166" y="218263"/>
                </a:lnTo>
                <a:lnTo>
                  <a:pt x="3606104" y="207768"/>
                </a:lnTo>
                <a:lnTo>
                  <a:pt x="3650652" y="197520"/>
                </a:lnTo>
                <a:lnTo>
                  <a:pt x="3693624" y="187674"/>
                </a:lnTo>
                <a:lnTo>
                  <a:pt x="3743702" y="175680"/>
                </a:lnTo>
                <a:lnTo>
                  <a:pt x="3787673" y="164190"/>
                </a:lnTo>
                <a:lnTo>
                  <a:pt x="3828625" y="152941"/>
                </a:lnTo>
                <a:lnTo>
                  <a:pt x="3869642" y="141670"/>
                </a:lnTo>
                <a:lnTo>
                  <a:pt x="3913811" y="130115"/>
                </a:lnTo>
                <a:lnTo>
                  <a:pt x="3964219" y="118012"/>
                </a:lnTo>
                <a:lnTo>
                  <a:pt x="4023949" y="105099"/>
                </a:lnTo>
                <a:lnTo>
                  <a:pt x="4065675" y="96795"/>
                </a:lnTo>
                <a:lnTo>
                  <a:pt x="4113551" y="87670"/>
                </a:lnTo>
                <a:lnTo>
                  <a:pt x="4166120" y="77945"/>
                </a:lnTo>
                <a:lnTo>
                  <a:pt x="4221922" y="67842"/>
                </a:lnTo>
                <a:lnTo>
                  <a:pt x="4279496" y="57583"/>
                </a:lnTo>
                <a:lnTo>
                  <a:pt x="4337382" y="47389"/>
                </a:lnTo>
                <a:lnTo>
                  <a:pt x="4394122" y="37481"/>
                </a:lnTo>
                <a:lnTo>
                  <a:pt x="4448255" y="28082"/>
                </a:lnTo>
                <a:lnTo>
                  <a:pt x="4498322" y="19413"/>
                </a:lnTo>
                <a:lnTo>
                  <a:pt x="4542862" y="11695"/>
                </a:lnTo>
                <a:lnTo>
                  <a:pt x="4580416" y="5150"/>
                </a:lnTo>
                <a:lnTo>
                  <a:pt x="4609524" y="0"/>
                </a:lnTo>
              </a:path>
            </a:pathLst>
          </a:custGeom>
          <a:ln w="38099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06400" y="2524007"/>
            <a:ext cx="44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E69137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E69137"/>
                </a:solidFill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740D2FE1-8B6C-4EE8-A141-5F8C2A888981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80</a:t>
            </a:fld>
            <a:endParaRPr lang="en-US" altLang="ko-KR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61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Choosing</a:t>
            </a:r>
            <a:r>
              <a:rPr spc="-85" dirty="0"/>
              <a:t> </a:t>
            </a:r>
            <a:r>
              <a:rPr spc="-5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750" y="1126883"/>
            <a:ext cx="5648960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1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Check initial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2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Overfit </a:t>
            </a:r>
            <a:r>
              <a:rPr sz="2400" dirty="0">
                <a:latin typeface="Arial"/>
                <a:cs typeface="Arial"/>
              </a:rPr>
              <a:t>a small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3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Find LR that </a:t>
            </a:r>
            <a:r>
              <a:rPr sz="2400" dirty="0">
                <a:latin typeface="Arial"/>
                <a:cs typeface="Arial"/>
              </a:rPr>
              <a:t>makes </a:t>
            </a:r>
            <a:r>
              <a:rPr sz="2400" spc="-5" dirty="0">
                <a:latin typeface="Arial"/>
                <a:cs typeface="Arial"/>
              </a:rPr>
              <a:t>loss go down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4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Coarse grid, train for ~1-5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epochs  </a:t>
            </a: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5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Refine grid, train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longer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74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6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5" dirty="0">
                <a:latin typeface="Arial"/>
                <a:cs typeface="Arial"/>
              </a:rPr>
              <a:t>Look at loss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curves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Step </a:t>
            </a:r>
            <a:r>
              <a:rPr sz="2400" b="1" spc="10" dirty="0">
                <a:latin typeface="Arial"/>
                <a:cs typeface="Arial"/>
              </a:rPr>
              <a:t>7</a:t>
            </a:r>
            <a:r>
              <a:rPr sz="2400" spc="10" dirty="0">
                <a:latin typeface="Arial"/>
                <a:cs typeface="Arial"/>
              </a:rPr>
              <a:t>: </a:t>
            </a:r>
            <a:r>
              <a:rPr sz="2400" spc="-15" dirty="0">
                <a:latin typeface="Arial"/>
                <a:cs typeface="Arial"/>
              </a:rPr>
              <a:t>GOTO </a:t>
            </a:r>
            <a:r>
              <a:rPr sz="2400" dirty="0">
                <a:latin typeface="Arial"/>
                <a:cs typeface="Arial"/>
              </a:rPr>
              <a:t>step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148090C2-0F88-4863-BDE4-B4EBA86573C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81</a:t>
            </a:fld>
            <a:endParaRPr lang="en-US" altLang="ko-KR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5188" y="414064"/>
            <a:ext cx="4827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Arial"/>
                <a:cs typeface="Arial"/>
              </a:rPr>
              <a:t>Transfer</a:t>
            </a:r>
            <a:r>
              <a:rPr sz="4800" spc="-100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Learning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32CA96EC-0C62-4815-82DB-03107EAFCFDA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7983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Transfer</a:t>
            </a:r>
            <a:r>
              <a:rPr spc="-10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9149" y="2071030"/>
            <a:ext cx="654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8970" marR="5080" indent="-190690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“You </a:t>
            </a:r>
            <a:r>
              <a:rPr sz="3000" spc="-5" dirty="0">
                <a:latin typeface="Arial"/>
                <a:cs typeface="Arial"/>
              </a:rPr>
              <a:t>need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lot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data if </a:t>
            </a:r>
            <a:r>
              <a:rPr sz="3000" dirty="0">
                <a:latin typeface="Arial"/>
                <a:cs typeface="Arial"/>
              </a:rPr>
              <a:t>you </a:t>
            </a:r>
            <a:r>
              <a:rPr sz="3000" spc="-5" dirty="0">
                <a:latin typeface="Arial"/>
                <a:cs typeface="Arial"/>
              </a:rPr>
              <a:t>want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to  train/use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CNNs”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840000">
            <a:off x="2792516" y="2265806"/>
            <a:ext cx="3556803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sz="7200" b="1" spc="155" dirty="0">
                <a:solidFill>
                  <a:srgbClr val="FF0000"/>
                </a:solidFill>
                <a:latin typeface="Trebuchet MS"/>
                <a:cs typeface="Trebuchet MS"/>
              </a:rPr>
              <a:t>BUSTED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506E1AD3-0697-4EC7-B2A3-B3828D8FE847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7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408149" y="106059"/>
            <a:ext cx="8327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spc="-10" smtClean="0"/>
              <a:t>Transfer</a:t>
            </a:r>
            <a:r>
              <a:rPr lang="en-US" kern="0" spc="-100" smtClean="0"/>
              <a:t> </a:t>
            </a:r>
            <a:r>
              <a:rPr lang="en-US" kern="0" spc="-5" smtClean="0"/>
              <a:t>Learning</a:t>
            </a:r>
            <a:endParaRPr lang="en-US" kern="0" spc="-5" dirty="0"/>
          </a:p>
        </p:txBody>
      </p:sp>
      <p:sp>
        <p:nvSpPr>
          <p:cNvPr id="6" name="직사각형 5"/>
          <p:cNvSpPr/>
          <p:nvPr/>
        </p:nvSpPr>
        <p:spPr>
          <a:xfrm>
            <a:off x="495299" y="89535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C00000"/>
                </a:solidFill>
                <a:latin typeface="-apple-system"/>
              </a:rPr>
              <a:t>●</a:t>
            </a:r>
            <a:r>
              <a:rPr lang="en-US" altLang="ko-KR" sz="1400" smtClean="0">
                <a:solidFill>
                  <a:srgbClr val="212529"/>
                </a:solidFill>
                <a:latin typeface="-apple-system"/>
              </a:rPr>
              <a:t>Transfer </a:t>
            </a:r>
            <a:r>
              <a:rPr lang="en-US" altLang="ko-KR" sz="1400">
                <a:solidFill>
                  <a:srgbClr val="212529"/>
                </a:solidFill>
                <a:latin typeface="-apple-system"/>
              </a:rPr>
              <a:t>Learning </a:t>
            </a:r>
            <a:r>
              <a:rPr lang="ko-KR" altLang="en-US" sz="1400">
                <a:solidFill>
                  <a:srgbClr val="212529"/>
                </a:solidFill>
                <a:latin typeface="-apple-system"/>
              </a:rPr>
              <a:t>이란</a:t>
            </a:r>
            <a:r>
              <a:rPr lang="en-US" altLang="ko-KR" sz="1400" smtClean="0">
                <a:solidFill>
                  <a:srgbClr val="212529"/>
                </a:solidFill>
                <a:latin typeface="-apple-system"/>
              </a:rPr>
              <a:t>?</a:t>
            </a:r>
          </a:p>
          <a:p>
            <a:endParaRPr lang="en-US" altLang="ko-KR" sz="140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1400" smtClean="0">
                <a:solidFill>
                  <a:srgbClr val="212529"/>
                </a:solidFill>
                <a:latin typeface="-apple-system"/>
              </a:rPr>
              <a:t>   기존의 </a:t>
            </a:r>
            <a:r>
              <a:rPr lang="ko-KR" altLang="en-US" sz="1400">
                <a:solidFill>
                  <a:srgbClr val="212529"/>
                </a:solidFill>
                <a:latin typeface="-apple-system"/>
              </a:rPr>
              <a:t>만들어진 모델을 사용하여 새로운 모델을 </a:t>
            </a:r>
            <a:r>
              <a:rPr lang="ko-KR" altLang="en-US" sz="1400" smtClean="0">
                <a:solidFill>
                  <a:srgbClr val="212529"/>
                </a:solidFill>
                <a:latin typeface="-apple-system"/>
              </a:rPr>
              <a:t>만들 시 </a:t>
            </a:r>
            <a:r>
              <a:rPr lang="ko-KR" altLang="en-US" sz="1400">
                <a:solidFill>
                  <a:srgbClr val="212529"/>
                </a:solidFill>
                <a:latin typeface="-apple-system"/>
              </a:rPr>
              <a:t>학습을 빠르게 하며</a:t>
            </a:r>
            <a:r>
              <a:rPr lang="en-US" altLang="ko-KR" sz="1400">
                <a:solidFill>
                  <a:srgbClr val="212529"/>
                </a:solidFill>
                <a:latin typeface="-apple-system"/>
              </a:rPr>
              <a:t>, </a:t>
            </a:r>
            <a:endParaRPr lang="en-US" altLang="ko-KR" sz="1400" smtClean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sz="700" smtClean="0">
                <a:solidFill>
                  <a:srgbClr val="212529"/>
                </a:solidFill>
                <a:latin typeface="-apple-system"/>
              </a:rPr>
              <a:t>   </a:t>
            </a:r>
            <a:endParaRPr lang="en-US" altLang="ko-KR" sz="700" smtClean="0">
              <a:solidFill>
                <a:srgbClr val="212529"/>
              </a:solidFill>
              <a:latin typeface="-apple-system"/>
            </a:endParaRPr>
          </a:p>
          <a:p>
            <a:r>
              <a:rPr lang="en-US" altLang="ko-KR" sz="140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sz="1400" smtClean="0">
                <a:solidFill>
                  <a:srgbClr val="212529"/>
                </a:solidFill>
                <a:latin typeface="-apple-system"/>
              </a:rPr>
              <a:t>  </a:t>
            </a:r>
            <a:r>
              <a:rPr lang="ko-KR" altLang="en-US" sz="1400" smtClean="0">
                <a:solidFill>
                  <a:srgbClr val="212529"/>
                </a:solidFill>
                <a:latin typeface="-apple-system"/>
              </a:rPr>
              <a:t>예측을 </a:t>
            </a:r>
            <a:r>
              <a:rPr lang="ko-KR" altLang="en-US" sz="1400">
                <a:solidFill>
                  <a:srgbClr val="212529"/>
                </a:solidFill>
                <a:latin typeface="-apple-system"/>
              </a:rPr>
              <a:t>더 높이는 방법입니다</a:t>
            </a:r>
            <a:r>
              <a:rPr lang="en-US" altLang="ko-KR" sz="140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sz="1400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299" y="2147883"/>
            <a:ext cx="739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C00000"/>
                </a:solidFill>
                <a:latin typeface="-apple-system"/>
              </a:rPr>
              <a:t>● </a:t>
            </a:r>
            <a:r>
              <a:rPr lang="ko-KR" altLang="en-US" sz="1400" smtClean="0"/>
              <a:t>사용하는 </a:t>
            </a:r>
            <a:r>
              <a:rPr lang="en-US" altLang="ko-KR" sz="1400" smtClean="0"/>
              <a:t>4</a:t>
            </a:r>
            <a:r>
              <a:rPr lang="ko-KR" altLang="en-US" sz="1400" smtClean="0"/>
              <a:t>가지 시나리오</a:t>
            </a:r>
            <a:endParaRPr lang="en-US" altLang="ko-KR" sz="1400" smtClean="0"/>
          </a:p>
          <a:p>
            <a:endParaRPr lang="en-US" altLang="ko-KR" sz="1400"/>
          </a:p>
          <a:p>
            <a:r>
              <a:rPr lang="en-US" altLang="ko-KR" sz="1400" smtClean="0"/>
              <a:t>    1. </a:t>
            </a:r>
            <a:r>
              <a:rPr lang="ko-KR" altLang="en-US" sz="1400"/>
              <a:t>새로 훈련할 데이터가 적지만 </a:t>
            </a:r>
            <a:r>
              <a:rPr lang="en-US" altLang="ko-KR" sz="1400"/>
              <a:t>original </a:t>
            </a:r>
            <a:r>
              <a:rPr lang="ko-KR" altLang="en-US" sz="1400"/>
              <a:t>데이터와 유사할 </a:t>
            </a:r>
            <a:r>
              <a:rPr lang="ko-KR" altLang="en-US" sz="1400" smtClean="0"/>
              <a:t>경우</a:t>
            </a:r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1400" smtClean="0"/>
              <a:t>    2. </a:t>
            </a:r>
            <a:r>
              <a:rPr lang="ko-KR" altLang="en-US" sz="1400"/>
              <a:t>새로 훈련할 데이터가 매우 많으며 </a:t>
            </a:r>
            <a:r>
              <a:rPr lang="en-US" altLang="ko-KR" sz="1400"/>
              <a:t>original </a:t>
            </a:r>
            <a:r>
              <a:rPr lang="ko-KR" altLang="en-US" sz="1400"/>
              <a:t>데이터와 유사할 </a:t>
            </a:r>
            <a:r>
              <a:rPr lang="ko-KR" altLang="en-US" sz="1400" smtClean="0"/>
              <a:t>경우</a:t>
            </a:r>
            <a:endParaRPr lang="en-US" altLang="ko-KR" sz="1400" smtClean="0"/>
          </a:p>
          <a:p>
            <a:endParaRPr lang="ko-KR" altLang="en-US" sz="1400"/>
          </a:p>
          <a:p>
            <a:r>
              <a:rPr lang="en-US" altLang="ko-KR" sz="1400" smtClean="0"/>
              <a:t>    3. </a:t>
            </a:r>
            <a:r>
              <a:rPr lang="ko-KR" altLang="en-US" sz="1400" smtClean="0"/>
              <a:t>새로 </a:t>
            </a:r>
            <a:r>
              <a:rPr lang="ko-KR" altLang="en-US" sz="1400"/>
              <a:t>훈련할 데이터가 적으며 </a:t>
            </a:r>
            <a:r>
              <a:rPr lang="en-US" altLang="ko-KR" sz="1400"/>
              <a:t>original </a:t>
            </a:r>
            <a:r>
              <a:rPr lang="ko-KR" altLang="en-US" sz="1400"/>
              <a:t>데이터와 다른 </a:t>
            </a:r>
            <a:r>
              <a:rPr lang="ko-KR" altLang="en-US" sz="1400" smtClean="0"/>
              <a:t>경우</a:t>
            </a:r>
            <a:endParaRPr lang="en-US" altLang="ko-KR" sz="1400" smtClean="0"/>
          </a:p>
          <a:p>
            <a:endParaRPr lang="ko-KR" altLang="en-US" sz="1400"/>
          </a:p>
          <a:p>
            <a:r>
              <a:rPr lang="en-US" altLang="ko-KR" sz="1400" smtClean="0"/>
              <a:t>    4. </a:t>
            </a:r>
            <a:r>
              <a:rPr lang="ko-KR" altLang="en-US" sz="1400"/>
              <a:t>새로 훈련할 데이터가 많지만 </a:t>
            </a:r>
            <a:r>
              <a:rPr lang="en-US" altLang="ko-KR" sz="1400"/>
              <a:t>original </a:t>
            </a:r>
            <a:r>
              <a:rPr lang="ko-KR" altLang="en-US" sz="1400" smtClean="0"/>
              <a:t>데이터와 </a:t>
            </a:r>
            <a:r>
              <a:rPr lang="ko-KR" altLang="en-US" sz="1400"/>
              <a:t>다른 </a:t>
            </a:r>
            <a:r>
              <a:rPr lang="ko-KR" altLang="en-US" sz="1400" smtClean="0"/>
              <a:t>경우</a:t>
            </a:r>
            <a:endParaRPr lang="en-US" altLang="ko-KR" sz="1400" smtClean="0"/>
          </a:p>
        </p:txBody>
      </p:sp>
      <p:sp>
        <p:nvSpPr>
          <p:cNvPr id="8" name="직사각형 7"/>
          <p:cNvSpPr/>
          <p:nvPr/>
        </p:nvSpPr>
        <p:spPr>
          <a:xfrm>
            <a:off x="-6875" y="4184719"/>
            <a:ext cx="75382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hlinkClick r:id="rId2"/>
              </a:rPr>
              <a:t>http://incredible.ai/artificial-intelligence/2017/05/13/Transfer-Learning/</a:t>
            </a:r>
            <a:endParaRPr lang="ko-KR" altLang="en-US" sz="1100"/>
          </a:p>
        </p:txBody>
      </p:sp>
      <p:sp>
        <p:nvSpPr>
          <p:cNvPr id="9" name="직사각형 8"/>
          <p:cNvSpPr/>
          <p:nvPr/>
        </p:nvSpPr>
        <p:spPr>
          <a:xfrm>
            <a:off x="-6875" y="4354523"/>
            <a:ext cx="2802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hlinkClick r:id="rId3"/>
              </a:rPr>
              <a:t>http://cs231n.github.io/transfer-learning/</a:t>
            </a:r>
            <a:endParaRPr lang="ko-KR" altLang="en-US" sz="120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FC07BF42-D45F-435A-9125-D4D056E09216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68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473" y="414708"/>
            <a:ext cx="757364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Takeaway </a:t>
            </a:r>
            <a:r>
              <a:rPr sz="3000" b="1" dirty="0">
                <a:latin typeface="Arial"/>
                <a:cs typeface="Arial"/>
              </a:rPr>
              <a:t>for </a:t>
            </a:r>
            <a:r>
              <a:rPr sz="3000" b="1" spc="-5" dirty="0">
                <a:latin typeface="Arial"/>
                <a:cs typeface="Arial"/>
              </a:rPr>
              <a:t>your projects and</a:t>
            </a:r>
            <a:r>
              <a:rPr sz="3000" b="1" spc="-7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beyond: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5" dirty="0"/>
              <a:t>Have </a:t>
            </a:r>
            <a:r>
              <a:rPr sz="2400" dirty="0"/>
              <a:t>some </a:t>
            </a:r>
            <a:r>
              <a:rPr sz="2400" spc="-5" dirty="0"/>
              <a:t>dataset of interest but it has </a:t>
            </a:r>
            <a:r>
              <a:rPr sz="2400" dirty="0"/>
              <a:t>&lt; </a:t>
            </a:r>
            <a:r>
              <a:rPr sz="2400" spc="-5" dirty="0"/>
              <a:t>~1M</a:t>
            </a:r>
            <a:r>
              <a:rPr sz="2400" spc="-85" dirty="0"/>
              <a:t> </a:t>
            </a:r>
            <a:r>
              <a:rPr sz="2400" spc="-5" dirty="0"/>
              <a:t>images?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85074" y="1598854"/>
            <a:ext cx="5983605" cy="29787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861060" marR="5080" indent="-482600">
              <a:lnSpc>
                <a:spcPts val="2850"/>
              </a:lnSpc>
              <a:spcBef>
                <a:spcPts val="219"/>
              </a:spcBef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Find </a:t>
            </a:r>
            <a:r>
              <a:rPr sz="2400" dirty="0">
                <a:latin typeface="Arial"/>
                <a:cs typeface="Arial"/>
              </a:rPr>
              <a:t>a very </a:t>
            </a:r>
            <a:r>
              <a:rPr sz="2400" spc="-5" dirty="0">
                <a:latin typeface="Arial"/>
                <a:cs typeface="Arial"/>
              </a:rPr>
              <a:t>large dataset that has  </a:t>
            </a:r>
            <a:r>
              <a:rPr sz="2400" dirty="0">
                <a:latin typeface="Arial"/>
                <a:cs typeface="Arial"/>
              </a:rPr>
              <a:t>similar </a:t>
            </a:r>
            <a:r>
              <a:rPr sz="2400" spc="-5" dirty="0">
                <a:latin typeface="Arial"/>
                <a:cs typeface="Arial"/>
              </a:rPr>
              <a:t>data,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big ConvNet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</a:t>
            </a:r>
            <a:endParaRPr sz="2400">
              <a:latin typeface="Arial"/>
              <a:cs typeface="Arial"/>
            </a:endParaRPr>
          </a:p>
          <a:p>
            <a:pPr marL="861060" indent="-482600">
              <a:lnSpc>
                <a:spcPts val="2760"/>
              </a:lnSpc>
              <a:buAutoNum type="arabicPeriod"/>
              <a:tabLst>
                <a:tab pos="861060" algn="l"/>
                <a:tab pos="861694" algn="l"/>
              </a:tabLst>
            </a:pPr>
            <a:r>
              <a:rPr sz="2400" spc="-5" dirty="0">
                <a:latin typeface="Arial"/>
                <a:cs typeface="Arial"/>
              </a:rPr>
              <a:t>Transfer learn to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  <a:p>
            <a:pPr marL="12700" marR="516890">
              <a:lnSpc>
                <a:spcPct val="100699"/>
              </a:lnSpc>
              <a:spcBef>
                <a:spcPts val="1860"/>
              </a:spcBef>
            </a:pPr>
            <a:r>
              <a:rPr sz="1800" spc="-5" dirty="0">
                <a:latin typeface="Arial"/>
                <a:cs typeface="Arial"/>
              </a:rPr>
              <a:t>Deep learning frameworks provide </a:t>
            </a:r>
            <a:r>
              <a:rPr sz="1800" dirty="0">
                <a:latin typeface="Arial"/>
                <a:cs typeface="Arial"/>
              </a:rPr>
              <a:t>a “Model </a:t>
            </a:r>
            <a:r>
              <a:rPr sz="1800" spc="-5" dirty="0">
                <a:latin typeface="Arial"/>
                <a:cs typeface="Arial"/>
              </a:rPr>
              <a:t>Zoo” of  pretrained </a:t>
            </a:r>
            <a:r>
              <a:rPr sz="1800" dirty="0">
                <a:latin typeface="Arial"/>
                <a:cs typeface="Arial"/>
              </a:rPr>
              <a:t>models so you </a:t>
            </a:r>
            <a:r>
              <a:rPr sz="1800" spc="-5" dirty="0">
                <a:latin typeface="Arial"/>
                <a:cs typeface="Arial"/>
              </a:rPr>
              <a:t>don’t need to train </a:t>
            </a:r>
            <a:r>
              <a:rPr sz="1800" dirty="0">
                <a:latin typeface="Arial"/>
                <a:cs typeface="Arial"/>
              </a:rPr>
              <a:t>your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own</a:t>
            </a:r>
            <a:endParaRPr sz="1800">
              <a:latin typeface="Arial"/>
              <a:cs typeface="Arial"/>
            </a:endParaRPr>
          </a:p>
          <a:p>
            <a:pPr marL="12700" marR="666115">
              <a:lnSpc>
                <a:spcPct val="100699"/>
              </a:lnSpc>
              <a:spcBef>
                <a:spcPts val="750"/>
              </a:spcBef>
            </a:pPr>
            <a:r>
              <a:rPr sz="1800" spc="-5" dirty="0">
                <a:latin typeface="Arial"/>
                <a:cs typeface="Arial"/>
              </a:rPr>
              <a:t>Caffe: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https://github.com/BVLC/caffe/wiki/Model-Zoo </a:t>
            </a:r>
            <a:r>
              <a:rPr sz="1800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TensorFlow: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https://</a:t>
            </a:r>
            <a:r>
              <a:rPr sz="1800" u="heavy" spc="-5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3"/>
              </a:rPr>
              <a:t>github.com/tensorflow/models </a:t>
            </a:r>
            <a:r>
              <a:rPr sz="1800" spc="-5">
                <a:solidFill>
                  <a:srgbClr val="1154CC"/>
                </a:solidFill>
                <a:latin typeface="Arial"/>
                <a:cs typeface="Arial"/>
              </a:rPr>
              <a:t> </a:t>
            </a:r>
            <a:endParaRPr lang="en-US" sz="1800" spc="-5" smtClean="0">
              <a:solidFill>
                <a:srgbClr val="1154CC"/>
              </a:solidFill>
              <a:latin typeface="Arial"/>
              <a:cs typeface="Arial"/>
            </a:endParaRPr>
          </a:p>
          <a:p>
            <a:pPr marL="12700" marR="666115">
              <a:lnSpc>
                <a:spcPct val="100699"/>
              </a:lnSpc>
              <a:spcBef>
                <a:spcPts val="750"/>
              </a:spcBef>
            </a:pPr>
            <a:r>
              <a:rPr sz="1800" spc="-5" smtClean="0">
                <a:latin typeface="Arial"/>
                <a:cs typeface="Arial"/>
              </a:rPr>
              <a:t>PyTorch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4"/>
              </a:rPr>
              <a:t>https://github.com/pytorch/vision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8C8C3B4E-2DBD-4EA9-B43A-066F64B08F2F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07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5200" y="1885950"/>
            <a:ext cx="1828800" cy="1015663"/>
          </a:xfrm>
        </p:spPr>
        <p:txBody>
          <a:bodyPr/>
          <a:lstStyle/>
          <a:p>
            <a:r>
              <a:rPr lang="en-US" altLang="ko-KR" sz="6600" smtClean="0"/>
              <a:t>QnA</a:t>
            </a:r>
            <a:endParaRPr lang="ko-KR" altLang="en-US" sz="66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C174D8F8-C72C-4938-AA6F-B228CF410D2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86</a:t>
            </a:fld>
            <a:endParaRPr lang="en-US" altLang="ko-K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78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 Problems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/>
          <p:nvPr/>
        </p:nvSpPr>
        <p:spPr>
          <a:xfrm>
            <a:off x="491837" y="2123462"/>
            <a:ext cx="8200724" cy="165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025" y="1039168"/>
            <a:ext cx="72383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000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What if loss </a:t>
            </a:r>
            <a:r>
              <a:rPr sz="1800" dirty="0">
                <a:latin typeface="Arial"/>
                <a:cs typeface="Arial"/>
              </a:rPr>
              <a:t>changes </a:t>
            </a:r>
            <a:r>
              <a:rPr sz="1800" spc="-5" dirty="0">
                <a:latin typeface="Arial"/>
                <a:cs typeface="Arial"/>
              </a:rPr>
              <a:t>quickly in one direction and </a:t>
            </a:r>
            <a:r>
              <a:rPr sz="1800" dirty="0">
                <a:latin typeface="Arial"/>
                <a:cs typeface="Arial"/>
              </a:rPr>
              <a:t>slowly </a:t>
            </a:r>
            <a:r>
              <a:rPr sz="1800" spc="-5" dirty="0">
                <a:latin typeface="Arial"/>
                <a:cs typeface="Arial"/>
              </a:rPr>
              <a:t>in another?  What does gradient descent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progress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shallow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dimension, jitter along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steep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direction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100" y="3927557"/>
            <a:ext cx="702310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Loss function has high </a:t>
            </a:r>
            <a:r>
              <a:rPr sz="1800" b="1" spc="-5" dirty="0">
                <a:latin typeface="Arial"/>
                <a:cs typeface="Arial"/>
              </a:rPr>
              <a:t>condition number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dirty="0">
                <a:latin typeface="Arial"/>
                <a:cs typeface="Arial"/>
              </a:rPr>
              <a:t>ratio </a:t>
            </a:r>
            <a:r>
              <a:rPr sz="1800" spc="-5" dirty="0">
                <a:latin typeface="Arial"/>
                <a:cs typeface="Arial"/>
              </a:rPr>
              <a:t>of largest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smallest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singular value </a:t>
            </a:r>
            <a:r>
              <a:rPr sz="1800" spc="-5" dirty="0">
                <a:latin typeface="Arial"/>
                <a:cs typeface="Arial"/>
              </a:rPr>
              <a:t>of the Hessian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fld id="{BB98B67F-969E-4871-AF02-FA05E8479B80}" type="datetime1">
              <a:rPr lang="ko-KR" altLang="en-US" spc="-40" smtClean="0"/>
              <a:t>2019-09-02</a:t>
            </a:fld>
            <a:endParaRPr lang="ko-KR" altLang="en-US" spc="-4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273793"/>
          </a:xfrm>
        </p:spPr>
        <p:txBody>
          <a:bodyPr/>
          <a:lstStyle/>
          <a:p>
            <a:pPr marL="12700">
              <a:lnSpc>
                <a:spcPts val="2310"/>
              </a:lnSpc>
            </a:pPr>
            <a:r>
              <a:rPr lang="en-US" sz="1800" spc="-5" smtClean="0"/>
              <a:t>AI Robotics KR</a:t>
            </a:r>
            <a:endParaRPr lang="en-US" sz="1800" spc="-5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90805">
              <a:lnSpc>
                <a:spcPts val="2310"/>
              </a:lnSpc>
            </a:pPr>
            <a:fld id="{81D60167-4931-47E6-BA6A-407CBD079E47}" type="slidenum">
              <a:rPr lang="en-US" altLang="ko-KR" smtClean="0"/>
              <a:t>9</a:t>
            </a:fld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6003760" y="4197264"/>
            <a:ext cx="3113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hlinkClick r:id="rId3"/>
              </a:rPr>
              <a:t>http://shuuki4.github.io/deep%20learning/2016/05/20/Gradient-Descent-Algorithm-Overview.html</a:t>
            </a:r>
            <a:endParaRPr lang="ko-KR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4014</Words>
  <Application>Microsoft Office PowerPoint</Application>
  <PresentationFormat>화면 슬라이드 쇼(16:9)</PresentationFormat>
  <Paragraphs>863</Paragraphs>
  <Slides>86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-apple-system</vt:lpstr>
      <vt:lpstr>맑은 고딕</vt:lpstr>
      <vt:lpstr>Arial</vt:lpstr>
      <vt:lpstr>Calibri</vt:lpstr>
      <vt:lpstr>Times New Roman</vt:lpstr>
      <vt:lpstr>Trebuchet MS</vt:lpstr>
      <vt:lpstr>Office Theme</vt:lpstr>
      <vt:lpstr> Training Neural Networks, Part 2</vt:lpstr>
      <vt:lpstr>PowerPoint 프레젠테이션</vt:lpstr>
      <vt:lpstr>Last time: Activation Functions</vt:lpstr>
      <vt:lpstr>Last time: Weight Initialization</vt:lpstr>
      <vt:lpstr>Last time: Data Preprocessing</vt:lpstr>
      <vt:lpstr>Last Time: Batch Normalization</vt:lpstr>
      <vt:lpstr>Today</vt:lpstr>
      <vt:lpstr>Optimization</vt:lpstr>
      <vt:lpstr>Optimization: Problems with SGD</vt:lpstr>
      <vt:lpstr>Optimization: Problems with SGD</vt:lpstr>
      <vt:lpstr>Optimization: Problems with SGD</vt:lpstr>
      <vt:lpstr>SGD + Momentum</vt:lpstr>
      <vt:lpstr>SGD + Momentum</vt:lpstr>
      <vt:lpstr>SGD+Momentum</vt:lpstr>
      <vt:lpstr>Nesterov Momentum(NAG:Nesterov Accelerated Gradient)</vt:lpstr>
      <vt:lpstr>Nesterov Momentum</vt:lpstr>
      <vt:lpstr>Nesterov Momentum</vt:lpstr>
      <vt:lpstr>AdaGrad(Adaptive Gradient)</vt:lpstr>
      <vt:lpstr>RMSProp: “Leaky AdaGrad”</vt:lpstr>
      <vt:lpstr>Adam (almost)</vt:lpstr>
      <vt:lpstr>Adam (almost)</vt:lpstr>
      <vt:lpstr>Adam (full form)</vt:lpstr>
      <vt:lpstr>Adam (full form)</vt:lpstr>
      <vt:lpstr>PowerPoint 프레젠테이션</vt:lpstr>
      <vt:lpstr>Learning Rate Decay</vt:lpstr>
      <vt:lpstr>Learning Rate Decay</vt:lpstr>
      <vt:lpstr>Learning Rate Decay</vt:lpstr>
      <vt:lpstr>Learning Rate Decay</vt:lpstr>
      <vt:lpstr>Learning Rate Decay</vt:lpstr>
      <vt:lpstr>Learning Rate Decay: Linear Warmup</vt:lpstr>
      <vt:lpstr>First-Order Optimization</vt:lpstr>
      <vt:lpstr>First-Order Optimization</vt:lpstr>
      <vt:lpstr>Second-Order Optimization</vt:lpstr>
      <vt:lpstr>Second-Order Optimization</vt:lpstr>
      <vt:lpstr>Second-Order Optimization</vt:lpstr>
      <vt:lpstr>L-BFGS</vt:lpstr>
      <vt:lpstr>In practice:</vt:lpstr>
      <vt:lpstr>Model Ensembles</vt:lpstr>
      <vt:lpstr>Model Ensembles: Tips and Tricks</vt:lpstr>
      <vt:lpstr>PowerPoint 프레젠테이션</vt:lpstr>
      <vt:lpstr>Regularization: Add term to loss</vt:lpstr>
      <vt:lpstr>Regularization: Dropout In each forward pass, randomly set some neurons to zero  Probability of dropping is a hyperparameter; 0.5 is common</vt:lpstr>
      <vt:lpstr>PowerPoint 프레젠테이션</vt:lpstr>
      <vt:lpstr>Regularization: Dropout</vt:lpstr>
      <vt:lpstr>Regularization: Dropout</vt:lpstr>
      <vt:lpstr>Dropout: Test time</vt:lpstr>
      <vt:lpstr>Dropout: Test time</vt:lpstr>
      <vt:lpstr>Dropout: Test time</vt:lpstr>
      <vt:lpstr>Dropout Summary</vt:lpstr>
      <vt:lpstr>PowerPoint 프레젠테이션</vt:lpstr>
      <vt:lpstr>Regularization: A common pattern</vt:lpstr>
      <vt:lpstr>Regularization: A common pattern</vt:lpstr>
      <vt:lpstr>Regularization: Data Augmentation</vt:lpstr>
      <vt:lpstr>Regularization: Data Augmentation</vt:lpstr>
      <vt:lpstr>Data Augmentation Horizontal Flips</vt:lpstr>
      <vt:lpstr>Data Augmentation</vt:lpstr>
      <vt:lpstr>Data Augmentation</vt:lpstr>
      <vt:lpstr>Data Augmentation</vt:lpstr>
      <vt:lpstr>Data Augmentation</vt:lpstr>
      <vt:lpstr>Data Augmentation</vt:lpstr>
      <vt:lpstr>Regularization: DropConnect</vt:lpstr>
      <vt:lpstr>Regularization: Fractional Pooling</vt:lpstr>
      <vt:lpstr>Regularization: Stochastic Depth</vt:lpstr>
      <vt:lpstr>Regularization: Cutout</vt:lpstr>
      <vt:lpstr>Regularization: Mixup</vt:lpstr>
      <vt:lpstr>Regularization</vt:lpstr>
      <vt:lpstr>Choosing Hyperparameters (without tons of GPUs)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Choosing Hyperparameters</vt:lpstr>
      <vt:lpstr>Look at learning curves!</vt:lpstr>
      <vt:lpstr>PowerPoint 프레젠테이션</vt:lpstr>
      <vt:lpstr>PowerPoint 프레젠테이션</vt:lpstr>
      <vt:lpstr>Loss</vt:lpstr>
      <vt:lpstr>Accuracy still going up, you  need to train longer</vt:lpstr>
      <vt:lpstr>Huge train / val gap means  overfitting! Increase regularization,  get more data</vt:lpstr>
      <vt:lpstr>No gap between train / val means  underfitting: train longer, use a  bigger model</vt:lpstr>
      <vt:lpstr>Choosing Hyperparameters</vt:lpstr>
      <vt:lpstr>PowerPoint 프레젠테이션</vt:lpstr>
      <vt:lpstr>Transfer Learning</vt:lpstr>
      <vt:lpstr>PowerPoint 프레젠테이션</vt:lpstr>
      <vt:lpstr>Takeaway for your projects and beyond: Have some dataset of interest but it has &lt; ~1M images?</vt:lpstr>
      <vt:lpstr>QnA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Training Neural Networks, Part 2</dc:title>
  <cp:lastModifiedBy>김 영기</cp:lastModifiedBy>
  <cp:revision>83</cp:revision>
  <dcterms:created xsi:type="dcterms:W3CDTF">2019-07-10T03:42:51Z</dcterms:created>
  <dcterms:modified xsi:type="dcterms:W3CDTF">2019-09-02T12:26:45Z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